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74" r:id="rId6"/>
    <p:sldId id="275" r:id="rId7"/>
    <p:sldId id="267" r:id="rId8"/>
    <p:sldId id="276" r:id="rId9"/>
    <p:sldId id="266" r:id="rId10"/>
    <p:sldId id="273" r:id="rId11"/>
    <p:sldId id="272" r:id="rId12"/>
    <p:sldId id="271" r:id="rId13"/>
    <p:sldId id="259" r:id="rId14"/>
    <p:sldId id="278" r:id="rId15"/>
    <p:sldId id="258" r:id="rId16"/>
    <p:sldId id="270" r:id="rId17"/>
    <p:sldId id="260" r:id="rId18"/>
    <p:sldId id="261" r:id="rId19"/>
    <p:sldId id="279" r:id="rId20"/>
    <p:sldId id="263" r:id="rId21"/>
    <p:sldId id="277" r:id="rId22"/>
    <p:sldId id="262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5ABE-6A41-4077-9D11-72D996C3792C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E442747-CD47-48EF-A57B-50B6C863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76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5ABE-6A41-4077-9D11-72D996C3792C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E442747-CD47-48EF-A57B-50B6C863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80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5ABE-6A41-4077-9D11-72D996C3792C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E442747-CD47-48EF-A57B-50B6C863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1576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5ABE-6A41-4077-9D11-72D996C3792C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E442747-CD47-48EF-A57B-50B6C863E5C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75343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5ABE-6A41-4077-9D11-72D996C3792C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E442747-CD47-48EF-A57B-50B6C863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162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5ABE-6A41-4077-9D11-72D996C3792C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2747-CD47-48EF-A57B-50B6C863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998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5ABE-6A41-4077-9D11-72D996C3792C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2747-CD47-48EF-A57B-50B6C863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8309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5ABE-6A41-4077-9D11-72D996C3792C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2747-CD47-48EF-A57B-50B6C863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895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D6475ABE-6A41-4077-9D11-72D996C3792C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E442747-CD47-48EF-A57B-50B6C863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63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5ABE-6A41-4077-9D11-72D996C3792C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2747-CD47-48EF-A57B-50B6C863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21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5ABE-6A41-4077-9D11-72D996C3792C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E442747-CD47-48EF-A57B-50B6C863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609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5ABE-6A41-4077-9D11-72D996C3792C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2747-CD47-48EF-A57B-50B6C863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6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5ABE-6A41-4077-9D11-72D996C3792C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2747-CD47-48EF-A57B-50B6C863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575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5ABE-6A41-4077-9D11-72D996C3792C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2747-CD47-48EF-A57B-50B6C863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61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5ABE-6A41-4077-9D11-72D996C3792C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2747-CD47-48EF-A57B-50B6C863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338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5ABE-6A41-4077-9D11-72D996C3792C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2747-CD47-48EF-A57B-50B6C863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639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5ABE-6A41-4077-9D11-72D996C3792C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42747-CD47-48EF-A57B-50B6C863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764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75ABE-6A41-4077-9D11-72D996C3792C}" type="datetimeFigureOut">
              <a:rPr lang="ru-RU" smtClean="0"/>
              <a:t>05.07.2024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42747-CD47-48EF-A57B-50B6C863E5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511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Дистанционные мошенничества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Преступления в сфере </a:t>
            </a:r>
            <a:r>
              <a:rPr lang="en-US" dirty="0" smtClean="0"/>
              <a:t>it</a:t>
            </a:r>
            <a:r>
              <a:rPr lang="ru-RU" dirty="0" smtClean="0"/>
              <a:t>-технологий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33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585" y="137863"/>
            <a:ext cx="3451539" cy="653140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589" y="165777"/>
            <a:ext cx="3296991" cy="6503491"/>
          </a:xfrm>
        </p:spPr>
      </p:pic>
    </p:spTree>
    <p:extLst>
      <p:ext uri="{BB962C8B-B14F-4D97-AF65-F5344CB8AC3E}">
        <p14:creationId xmlns:p14="http://schemas.microsoft.com/office/powerpoint/2010/main" val="4154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</a:t>
            </a:r>
            <a:r>
              <a:rPr lang="ru-RU" dirty="0" smtClean="0"/>
              <a:t>. Голосования и финансовая помощь знакомым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28" y="2337326"/>
            <a:ext cx="5374513" cy="35988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4123040" cy="3599317"/>
          </a:xfrm>
        </p:spPr>
        <p:txBody>
          <a:bodyPr>
            <a:normAutofit fontScale="92500" lnSpcReduction="20000"/>
          </a:bodyPr>
          <a:lstStyle/>
          <a:p>
            <a:r>
              <a:rPr lang="ru-RU" sz="1900" b="1" dirty="0" smtClean="0"/>
              <a:t>Друг/знакомый в мессенджерах просит оказать финансовую помощь.</a:t>
            </a:r>
          </a:p>
          <a:p>
            <a:r>
              <a:rPr lang="ru-RU" sz="1900" b="1" dirty="0" smtClean="0"/>
              <a:t>Обязательно перезвонить знакомому, чтобы убедиться в его намерениях занять денежные средства.</a:t>
            </a:r>
          </a:p>
          <a:p>
            <a:endParaRPr lang="ru-RU" sz="1900" b="1" dirty="0" smtClean="0"/>
          </a:p>
          <a:p>
            <a:r>
              <a:rPr lang="ru-RU" sz="1900" b="1" dirty="0" smtClean="0"/>
              <a:t>Друг/знакомый просит проголосовать за родственника.</a:t>
            </a:r>
          </a:p>
          <a:p>
            <a:r>
              <a:rPr lang="ru-RU" sz="1900" b="1" dirty="0" smtClean="0"/>
              <a:t>Ни в коем случае не переходить по ссылкам.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355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</a:t>
            </a:r>
            <a:r>
              <a:rPr lang="ru-RU" dirty="0" smtClean="0"/>
              <a:t>. Звонки сотрудников «</a:t>
            </a:r>
            <a:r>
              <a:rPr lang="ru-RU" dirty="0" err="1" smtClean="0"/>
              <a:t>Госуслуг</a:t>
            </a:r>
            <a:r>
              <a:rPr lang="ru-RU" dirty="0" smtClean="0"/>
              <a:t>» и операторов сотовой связи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8" y="2571080"/>
            <a:ext cx="4697412" cy="313030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349" y="2571080"/>
            <a:ext cx="5564982" cy="3130302"/>
          </a:xfrm>
        </p:spPr>
      </p:pic>
    </p:spTree>
    <p:extLst>
      <p:ext uri="{BB962C8B-B14F-4D97-AF65-F5344CB8AC3E}">
        <p14:creationId xmlns:p14="http://schemas.microsoft.com/office/powerpoint/2010/main" val="334628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4</a:t>
            </a:r>
            <a:r>
              <a:rPr lang="ru-RU" dirty="0" smtClean="0"/>
              <a:t>. Родственник попал в беду (ДТП, совершил преступление)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038" y="2662148"/>
            <a:ext cx="6226705" cy="327404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b="1" dirty="0" smtClean="0"/>
              <a:t>Чаще всего, жертвами мошенников становятся пожилые граждане.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К потерпевшим приезжает курьер, который забирает денежные средства.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972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Обман детей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50" y="2208083"/>
            <a:ext cx="6194969" cy="412881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1" y="1834168"/>
            <a:ext cx="4406833" cy="410202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/>
              <a:t>Детям предлагают бесплатных персонажей за прохождение заданий и обманным путем оформляют кредиты на родителей.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/>
              <a:t>Дети ЗНАЮТ пароли от Ваших телефонов.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/>
              <a:t>Установите двухфазную защиту на телефоне.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702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</a:t>
            </a:r>
            <a:r>
              <a:rPr lang="ru-RU" dirty="0" smtClean="0"/>
              <a:t>. Торговые площадки «</a:t>
            </a:r>
            <a:r>
              <a:rPr lang="ru-RU" dirty="0" err="1" smtClean="0"/>
              <a:t>Авито</a:t>
            </a:r>
            <a:r>
              <a:rPr lang="ru-RU" dirty="0" smtClean="0"/>
              <a:t>» и «Юла»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606" y="2548312"/>
            <a:ext cx="6226300" cy="348672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4278044" cy="3599317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Мошенник может выступать как в роли продавца, так и покупателя.</a:t>
            </a:r>
          </a:p>
          <a:p>
            <a:r>
              <a:rPr lang="ru-RU" sz="1800" b="1" dirty="0" smtClean="0"/>
              <a:t>Общение по поводу покупки/продажи необходимо осуществлять только на торговых площадках.</a:t>
            </a:r>
          </a:p>
          <a:p>
            <a:r>
              <a:rPr lang="ru-RU" sz="1800" b="1" dirty="0" smtClean="0"/>
              <a:t>Ни в коем случае не переходить по ссылкам, представленным «покупателем».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67715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12" y="190797"/>
            <a:ext cx="5349601" cy="6401690"/>
          </a:xfrm>
        </p:spPr>
      </p:pic>
    </p:spTree>
    <p:extLst>
      <p:ext uri="{BB962C8B-B14F-4D97-AF65-F5344CB8AC3E}">
        <p14:creationId xmlns:p14="http://schemas.microsoft.com/office/powerpoint/2010/main" val="395554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</a:t>
            </a:r>
            <a:r>
              <a:rPr lang="ru-RU" dirty="0" smtClean="0"/>
              <a:t>. Сайты знакомств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191" y="2559054"/>
            <a:ext cx="6090557" cy="337713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4123498" cy="3599317"/>
          </a:xfrm>
        </p:spPr>
        <p:txBody>
          <a:bodyPr/>
          <a:lstStyle/>
          <a:p>
            <a:r>
              <a:rPr lang="ru-RU" sz="1800" b="1" dirty="0" smtClean="0"/>
              <a:t>Обратить внимание, где в дальнейшем девушка/парень предлагает продолжить общение (мессенджеры).</a:t>
            </a:r>
          </a:p>
          <a:p>
            <a:endParaRPr lang="ru-RU" sz="1800" b="1" dirty="0" smtClean="0"/>
          </a:p>
          <a:p>
            <a:r>
              <a:rPr lang="ru-RU" sz="1800" b="1" dirty="0" smtClean="0"/>
              <a:t>Не переходить по ссылкам с целью приобретения билетов в кино, театр, на </a:t>
            </a:r>
            <a:r>
              <a:rPr lang="ru-RU" sz="1800" b="1" dirty="0" err="1" smtClean="0"/>
              <a:t>стендап</a:t>
            </a:r>
            <a:r>
              <a:rPr lang="ru-RU" sz="1800" b="1" dirty="0" smtClean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2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</a:t>
            </a:r>
            <a:r>
              <a:rPr lang="ru-RU" dirty="0" smtClean="0"/>
              <a:t>. </a:t>
            </a:r>
            <a:r>
              <a:rPr lang="ru-RU" dirty="0" err="1" smtClean="0"/>
              <a:t>Фишинговые</a:t>
            </a:r>
            <a:r>
              <a:rPr lang="ru-RU" dirty="0" smtClean="0"/>
              <a:t> сайты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2000" dirty="0" smtClean="0"/>
              <a:t>Всегда проверять наименование </a:t>
            </a:r>
            <a:r>
              <a:rPr lang="en-US" sz="2000" dirty="0" err="1" smtClean="0"/>
              <a:t>ip</a:t>
            </a:r>
            <a:r>
              <a:rPr lang="ru-RU" sz="2000" dirty="0" smtClean="0"/>
              <a:t>.</a:t>
            </a:r>
          </a:p>
          <a:p>
            <a:endParaRPr lang="en-US" sz="2000" dirty="0" smtClean="0"/>
          </a:p>
          <a:p>
            <a:r>
              <a:rPr lang="ru-RU" sz="2000" dirty="0" smtClean="0"/>
              <a:t>Пробовать зайти на данный сайт через другие  браузеры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929" y="2542554"/>
            <a:ext cx="6749020" cy="3583925"/>
          </a:xfrm>
        </p:spPr>
      </p:pic>
    </p:spTree>
    <p:extLst>
      <p:ext uri="{BB962C8B-B14F-4D97-AF65-F5344CB8AC3E}">
        <p14:creationId xmlns:p14="http://schemas.microsoft.com/office/powerpoint/2010/main" val="78329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9. Удаленная подработка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77" y="586301"/>
            <a:ext cx="4494443" cy="60599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0321" y="1115660"/>
            <a:ext cx="5784872" cy="386269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err="1" smtClean="0"/>
              <a:t>Маркетплейсы</a:t>
            </a:r>
            <a:r>
              <a:rPr lang="ru-RU" sz="1800" b="1" dirty="0" smtClean="0"/>
              <a:t> не привлекают третьих лиц к накрутке фиктивного спроса на товар.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/>
              <a:t>Не верьте лицам, которые для заработка просят Вас переводить денежные средства.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b="1" dirty="0" smtClean="0"/>
              <a:t>Легкой </a:t>
            </a:r>
            <a:r>
              <a:rPr lang="ru-RU" sz="1800" b="1" dirty="0"/>
              <a:t>удаленной </a:t>
            </a:r>
            <a:r>
              <a:rPr lang="ru-RU" sz="1800" b="1" dirty="0" smtClean="0"/>
              <a:t>работы НЕ СУЩЕСТВУЕТ.</a:t>
            </a:r>
            <a:endParaRPr lang="ru-RU" sz="1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3" y="3702817"/>
            <a:ext cx="2061332" cy="20670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527" y="3616264"/>
            <a:ext cx="3071499" cy="17245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63" y="4807039"/>
            <a:ext cx="2809473" cy="175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6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Звонки сотрудников банка и полиции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" b="16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b="1" dirty="0" smtClean="0"/>
              <a:t>Сотрудники банка не звонят своим клиентам. </a:t>
            </a:r>
            <a:endParaRPr lang="ru-RU" sz="1800" b="1" dirty="0"/>
          </a:p>
          <a:p>
            <a:r>
              <a:rPr lang="ru-RU" sz="1800" b="1" dirty="0" smtClean="0"/>
              <a:t>Сотрудники Центрального банка не обслуживают физических лиц.</a:t>
            </a:r>
          </a:p>
          <a:p>
            <a:r>
              <a:rPr lang="ru-RU" sz="1800" b="1" dirty="0" smtClean="0"/>
              <a:t>Сотрудники полиции и ФСБ не привлекают к сотрудничеству гражданских лиц в ходе телефонного разговора.</a:t>
            </a:r>
          </a:p>
          <a:p>
            <a:r>
              <a:rPr lang="ru-RU" sz="1800" b="1" dirty="0" smtClean="0"/>
              <a:t>Сотрудники банков и правоохранительных органов никогда не попросят Вас произвести манипуляции с банковскими счетами и денежными средствами.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4285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r>
              <a:rPr lang="ru-RU" dirty="0" smtClean="0"/>
              <a:t>. </a:t>
            </a:r>
            <a:r>
              <a:rPr lang="ru-RU" dirty="0" smtClean="0"/>
              <a:t>Инвестиции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76" y="2524667"/>
            <a:ext cx="5473855" cy="34115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Не инвестировать денежные средства на иностранных платформах.</a:t>
            </a:r>
          </a:p>
          <a:p>
            <a:endParaRPr lang="ru-RU" sz="1800" dirty="0" smtClean="0"/>
          </a:p>
          <a:p>
            <a:r>
              <a:rPr lang="ru-RU" sz="1800" dirty="0" err="1" smtClean="0"/>
              <a:t>Криптовалюта</a:t>
            </a:r>
            <a:r>
              <a:rPr lang="ru-RU" sz="1800" dirty="0" smtClean="0"/>
              <a:t> не признана денежной единицей в РФ.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9250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12" y="300734"/>
            <a:ext cx="4915283" cy="62273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638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84038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Сайты-помощники</a:t>
            </a:r>
            <a:endParaRPr lang="ru-RU" sz="4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0322" y="1243915"/>
            <a:ext cx="9613859" cy="379072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Kody.su</a:t>
            </a:r>
          </a:p>
          <a:p>
            <a:r>
              <a:rPr lang="en-US" sz="4000" dirty="0"/>
              <a:t>2</a:t>
            </a:r>
            <a:r>
              <a:rPr lang="en-US" sz="4000" dirty="0" smtClean="0"/>
              <a:t>ip.ru</a:t>
            </a:r>
            <a:endParaRPr lang="ru-RU" sz="4000" dirty="0" smtClean="0"/>
          </a:p>
          <a:p>
            <a:r>
              <a:rPr lang="en-US" sz="4000" dirty="0" smtClean="0"/>
              <a:t>Whois.ru</a:t>
            </a:r>
          </a:p>
          <a:p>
            <a:r>
              <a:rPr lang="en-US" sz="4000" dirty="0" smtClean="0"/>
              <a:t>Finanso.com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57283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567" y="180305"/>
            <a:ext cx="5002127" cy="640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7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11" y="665402"/>
            <a:ext cx="7353732" cy="2721741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205" y="2748829"/>
            <a:ext cx="6314795" cy="3935306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3544504"/>
            <a:ext cx="5610923" cy="293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82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99" y="108755"/>
            <a:ext cx="3983853" cy="672423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811" y="257578"/>
            <a:ext cx="4662139" cy="6216185"/>
          </a:xfrm>
        </p:spPr>
      </p:pic>
    </p:spTree>
    <p:extLst>
      <p:ext uri="{BB962C8B-B14F-4D97-AF65-F5344CB8AC3E}">
        <p14:creationId xmlns:p14="http://schemas.microsoft.com/office/powerpoint/2010/main" val="194636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25" y="2173137"/>
            <a:ext cx="5518954" cy="452522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45" y="431181"/>
            <a:ext cx="6019075" cy="4514306"/>
          </a:xfrm>
        </p:spPr>
      </p:pic>
    </p:spTree>
    <p:extLst>
      <p:ext uri="{BB962C8B-B14F-4D97-AF65-F5344CB8AC3E}">
        <p14:creationId xmlns:p14="http://schemas.microsoft.com/office/powerpoint/2010/main" val="214094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66" y="534425"/>
            <a:ext cx="4430333" cy="590711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011" y="518703"/>
            <a:ext cx="4442124" cy="5922833"/>
          </a:xfrm>
        </p:spPr>
      </p:pic>
    </p:spTree>
    <p:extLst>
      <p:ext uri="{BB962C8B-B14F-4D97-AF65-F5344CB8AC3E}">
        <p14:creationId xmlns:p14="http://schemas.microsoft.com/office/powerpoint/2010/main" val="1689426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2" y="618186"/>
            <a:ext cx="4224271" cy="56538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651" y="1674117"/>
            <a:ext cx="6227237" cy="3851054"/>
          </a:xfrm>
        </p:spPr>
      </p:pic>
    </p:spTree>
    <p:extLst>
      <p:ext uri="{BB962C8B-B14F-4D97-AF65-F5344CB8AC3E}">
        <p14:creationId xmlns:p14="http://schemas.microsoft.com/office/powerpoint/2010/main" val="22675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937" y="1524204"/>
            <a:ext cx="3934012" cy="419400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03" y="940157"/>
            <a:ext cx="4214682" cy="561957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31" y="111019"/>
            <a:ext cx="2838920" cy="504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05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video-fd6b95dfe3473145ca1210ce6bd036db-V">
            <a:hlinkClick r:id="" action="ppaction://media"/>
          </p:cNvPr>
          <p:cNvPicPr>
            <a:picLocks noGrp="1" noChangeAspect="1"/>
          </p:cNvPicPr>
          <p:nvPr>
            <p:ph sz="half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28811" y="358120"/>
            <a:ext cx="4146997" cy="6169972"/>
          </a:xfrm>
        </p:spPr>
      </p:pic>
    </p:spTree>
    <p:extLst>
      <p:ext uri="{BB962C8B-B14F-4D97-AF65-F5344CB8AC3E}">
        <p14:creationId xmlns:p14="http://schemas.microsoft.com/office/powerpoint/2010/main" val="6090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Берлин">
  <a:themeElements>
    <a:clrScheme name="Берлин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Берлин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Берлин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111</TotalTime>
  <Words>337</Words>
  <Application>Microsoft Office PowerPoint</Application>
  <PresentationFormat>Широкоэкранный</PresentationFormat>
  <Paragraphs>49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Trebuchet MS</vt:lpstr>
      <vt:lpstr>Берлин</vt:lpstr>
      <vt:lpstr>Дистанционные мошенничества</vt:lpstr>
      <vt:lpstr>1. Звонки сотрудников банка и полиции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2. Голосования и финансовая помощь знакомым</vt:lpstr>
      <vt:lpstr>3. Звонки сотрудников «Госуслуг» и операторов сотовой связи</vt:lpstr>
      <vt:lpstr>4. Родственник попал в беду (ДТП, совершил преступление)</vt:lpstr>
      <vt:lpstr>5. Обман детей</vt:lpstr>
      <vt:lpstr>6. Торговые площадки «Авито» и «Юла»</vt:lpstr>
      <vt:lpstr>Презентация PowerPoint</vt:lpstr>
      <vt:lpstr>7. Сайты знакомств</vt:lpstr>
      <vt:lpstr>8. Фишинговые сайты</vt:lpstr>
      <vt:lpstr>9. Удаленная подработка </vt:lpstr>
      <vt:lpstr>10. Инвестиции</vt:lpstr>
      <vt:lpstr>Презентация PowerPoint</vt:lpstr>
      <vt:lpstr>Сайты-помощники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Дистанционные мошенничества</dc:title>
  <dc:creator>Иван Филлипов</dc:creator>
  <cp:lastModifiedBy>Acer</cp:lastModifiedBy>
  <cp:revision>17</cp:revision>
  <dcterms:created xsi:type="dcterms:W3CDTF">2022-11-23T03:59:22Z</dcterms:created>
  <dcterms:modified xsi:type="dcterms:W3CDTF">2024-07-05T05:18:52Z</dcterms:modified>
</cp:coreProperties>
</file>