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277" r:id="rId3"/>
    <p:sldId id="258" r:id="rId4"/>
    <p:sldId id="313" r:id="rId5"/>
    <p:sldId id="280" r:id="rId6"/>
    <p:sldId id="279" r:id="rId7"/>
    <p:sldId id="281" r:id="rId8"/>
    <p:sldId id="314" r:id="rId9"/>
    <p:sldId id="315" r:id="rId10"/>
    <p:sldId id="320" r:id="rId11"/>
    <p:sldId id="318" r:id="rId12"/>
    <p:sldId id="316" r:id="rId13"/>
    <p:sldId id="319" r:id="rId14"/>
    <p:sldId id="282" r:id="rId15"/>
    <p:sldId id="321" r:id="rId16"/>
    <p:sldId id="317" r:id="rId17"/>
    <p:sldId id="324" r:id="rId18"/>
    <p:sldId id="323" r:id="rId19"/>
    <p:sldId id="322" r:id="rId20"/>
    <p:sldId id="285" r:id="rId21"/>
    <p:sldId id="286" r:id="rId22"/>
    <p:sldId id="287" r:id="rId23"/>
    <p:sldId id="288" r:id="rId24"/>
    <p:sldId id="290" r:id="rId25"/>
    <p:sldId id="289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300" r:id="rId34"/>
    <p:sldId id="299" r:id="rId35"/>
    <p:sldId id="301" r:id="rId36"/>
    <p:sldId id="302" r:id="rId37"/>
    <p:sldId id="303" r:id="rId38"/>
    <p:sldId id="304" r:id="rId39"/>
    <p:sldId id="306" r:id="rId40"/>
    <p:sldId id="307" r:id="rId41"/>
    <p:sldId id="305" r:id="rId42"/>
    <p:sldId id="308" r:id="rId43"/>
    <p:sldId id="325" r:id="rId44"/>
    <p:sldId id="309" r:id="rId45"/>
    <p:sldId id="310" r:id="rId46"/>
    <p:sldId id="326" r:id="rId47"/>
    <p:sldId id="327" r:id="rId48"/>
    <p:sldId id="273" r:id="rId49"/>
    <p:sldId id="276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4D77"/>
    <a:srgbClr val="6FAADB"/>
    <a:srgbClr val="0073BB"/>
    <a:srgbClr val="3D7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852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86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00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57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459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40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75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3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44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375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460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148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97FEF-AB97-4D03-BDA1-E90D966ED85D}" type="datetimeFigureOut">
              <a:rPr lang="ru-RU" smtClean="0"/>
              <a:t>27.09.2019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CB425-1A28-45EF-A498-048AFB83CA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4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s://www.youtube.com/watch?v=nSrtElkWwNQ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6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hyperlink" Target="https://ido.tsu.ru/files/pub2017/sled.pdf" TargetMode="External"/><Relationship Id="rId4" Type="http://schemas.openxmlformats.org/officeDocument/2006/relationships/image" Target="../media/image32.png"/><Relationship Id="rId9" Type="http://schemas.openxmlformats.org/officeDocument/2006/relationships/hyperlink" Target="http://e-notabene.ru/ppp/article_24931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s://vk.com/littlebrobot" TargetMode="Externa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google-ngram-viewer" TargetMode="External"/><Relationship Id="rId13" Type="http://schemas.openxmlformats.org/officeDocument/2006/relationships/hyperlink" Target="https://sites.google.com/site/badanovweb2/home/rich-chart-live" TargetMode="External"/><Relationship Id="rId18" Type="http://schemas.openxmlformats.org/officeDocument/2006/relationships/hyperlink" Target="https://sites.google.com/site/badanovweb2/home/word-it-out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diagramly" TargetMode="External"/><Relationship Id="rId12" Type="http://schemas.openxmlformats.org/officeDocument/2006/relationships/hyperlink" Target="https://sites.google.com/site/badanovweb2/home/piecolor" TargetMode="External"/><Relationship Id="rId17" Type="http://schemas.openxmlformats.org/officeDocument/2006/relationships/hyperlink" Target="https://sites.google.com/site/badanovweb2/home/wordcloud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sites.google.com/site/badanovweb2/home/flashface-app" TargetMode="External"/><Relationship Id="rId20" Type="http://schemas.openxmlformats.org/officeDocument/2006/relationships/hyperlink" Target="https://wordart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create-a-graph" TargetMode="External"/><Relationship Id="rId11" Type="http://schemas.openxmlformats.org/officeDocument/2006/relationships/hyperlink" Target="https://sites.google.com/site/badanovweb2/home/mindomo" TargetMode="External"/><Relationship Id="rId5" Type="http://schemas.openxmlformats.org/officeDocument/2006/relationships/hyperlink" Target="https://sites.google.com/site/badanovweb2/home/chartgo" TargetMode="External"/><Relationship Id="rId15" Type="http://schemas.openxmlformats.org/officeDocument/2006/relationships/hyperlink" Target="https://sites.google.com/site/badanovweb2/home/tagxedo" TargetMode="External"/><Relationship Id="rId10" Type="http://schemas.openxmlformats.org/officeDocument/2006/relationships/hyperlink" Target="https://sites.google.com/site/badanovweb2/home/mind42" TargetMode="External"/><Relationship Id="rId19" Type="http://schemas.openxmlformats.org/officeDocument/2006/relationships/hyperlink" Target="https://sites.google.com/site/badanovweb2/home/wordle-net" TargetMode="External"/><Relationship Id="rId4" Type="http://schemas.openxmlformats.org/officeDocument/2006/relationships/hyperlink" Target="https://sites.google.com/site/badanovweb2/home/cacoo" TargetMode="External"/><Relationship Id="rId9" Type="http://schemas.openxmlformats.org/officeDocument/2006/relationships/hyperlink" Target="https://sites.google.com/site/badanovweb2/home/mapwing" TargetMode="External"/><Relationship Id="rId14" Type="http://schemas.openxmlformats.org/officeDocument/2006/relationships/hyperlink" Target="https://sites.google.com/site/badanovweb2/home/spiderscribe_ne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blingee" TargetMode="External"/><Relationship Id="rId13" Type="http://schemas.openxmlformats.org/officeDocument/2006/relationships/hyperlink" Target="https://sites.google.com/site/badanovweb2/home/fototrix" TargetMode="External"/><Relationship Id="rId18" Type="http://schemas.openxmlformats.org/officeDocument/2006/relationships/hyperlink" Target="https://sites.google.com/site/badanovweb2/home/imagechef" TargetMode="External"/><Relationship Id="rId26" Type="http://schemas.openxmlformats.org/officeDocument/2006/relationships/hyperlink" Target="https://sites.google.com/site/badanovweb2/home/psikopaint" TargetMode="External"/><Relationship Id="rId3" Type="http://schemas.openxmlformats.org/officeDocument/2006/relationships/image" Target="../media/image6.png"/><Relationship Id="rId21" Type="http://schemas.openxmlformats.org/officeDocument/2006/relationships/hyperlink" Target="https://sites.google.com/site/badanovweb2/home/photofunia" TargetMode="External"/><Relationship Id="rId7" Type="http://schemas.openxmlformats.org/officeDocument/2006/relationships/hyperlink" Target="https://sites.google.com/site/badanovweb2/home/bannersnack" TargetMode="External"/><Relationship Id="rId12" Type="http://schemas.openxmlformats.org/officeDocument/2006/relationships/hyperlink" Target="https://sites.google.com/site/badanovweb2/home/dravi" TargetMode="External"/><Relationship Id="rId17" Type="http://schemas.openxmlformats.org/officeDocument/2006/relationships/hyperlink" Target="https://sites.google.com/site/badanovweb2/home/graphing" TargetMode="External"/><Relationship Id="rId25" Type="http://schemas.openxmlformats.org/officeDocument/2006/relationships/hyperlink" Target="https://sites.google.com/site/badanovweb2/home/pizap" TargetMode="External"/><Relationship Id="rId33" Type="http://schemas.openxmlformats.org/officeDocument/2006/relationships/hyperlink" Target="https://sites.google.com/site/badanovweb2/home/redaktor-komiksov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sites.google.com/site/badanovweb2/home/glittrfly" TargetMode="External"/><Relationship Id="rId20" Type="http://schemas.openxmlformats.org/officeDocument/2006/relationships/hyperlink" Target="https://sites.google.com/site/badanovweb2/home/mapwing" TargetMode="External"/><Relationship Id="rId29" Type="http://schemas.openxmlformats.org/officeDocument/2006/relationships/hyperlink" Target="https://sites.google.com/site/badanovweb2/home/vramk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aviary-phoenix" TargetMode="External"/><Relationship Id="rId11" Type="http://schemas.openxmlformats.org/officeDocument/2006/relationships/hyperlink" Target="https://sites.google.com/site/badanovweb2/home/draw-a-shtickman" TargetMode="External"/><Relationship Id="rId24" Type="http://schemas.openxmlformats.org/officeDocument/2006/relationships/hyperlink" Target="https://sites.google.com/site/badanovweb2/home/pixlr_o_matic" TargetMode="External"/><Relationship Id="rId32" Type="http://schemas.openxmlformats.org/officeDocument/2006/relationships/hyperlink" Target="https://sites.google.com/site/badanovweb2/home/multator" TargetMode="External"/><Relationship Id="rId5" Type="http://schemas.openxmlformats.org/officeDocument/2006/relationships/hyperlink" Target="https://sites.google.com/site/badanovweb2/home/aviary-fotoredaktor" TargetMode="External"/><Relationship Id="rId15" Type="http://schemas.openxmlformats.org/officeDocument/2006/relationships/hyperlink" Target="https://sites.google.com/site/badanovweb2/home/funphotobox" TargetMode="External"/><Relationship Id="rId23" Type="http://schemas.openxmlformats.org/officeDocument/2006/relationships/hyperlink" Target="https://sites.google.com/site/badanovweb2/home/pixisnap" TargetMode="External"/><Relationship Id="rId28" Type="http://schemas.openxmlformats.org/officeDocument/2006/relationships/hyperlink" Target="https://sites.google.com/site/badanovweb2/home/thisissand" TargetMode="External"/><Relationship Id="rId10" Type="http://schemas.openxmlformats.org/officeDocument/2006/relationships/hyperlink" Target="https://sites.google.com/site/badanovweb2/home/drav-to" TargetMode="External"/><Relationship Id="rId19" Type="http://schemas.openxmlformats.org/officeDocument/2006/relationships/hyperlink" Target="https://sites.google.com/site/badanovweb2/home/liveshare" TargetMode="External"/><Relationship Id="rId31" Type="http://schemas.openxmlformats.org/officeDocument/2006/relationships/hyperlink" Target="https://sites.google.com/site/badanovweb2/home/gifovina" TargetMode="External"/><Relationship Id="rId4" Type="http://schemas.openxmlformats.org/officeDocument/2006/relationships/hyperlink" Target="https://sites.google.com/site/badanovweb2/home/artpad" TargetMode="External"/><Relationship Id="rId9" Type="http://schemas.openxmlformats.org/officeDocument/2006/relationships/hyperlink" Target="https://sites.google.com/site/badanovweb2/home/doink" TargetMode="External"/><Relationship Id="rId14" Type="http://schemas.openxmlformats.org/officeDocument/2006/relationships/hyperlink" Target="https://sites.google.com/site/badanovweb2/home/fishup" TargetMode="External"/><Relationship Id="rId22" Type="http://schemas.openxmlformats.org/officeDocument/2006/relationships/hyperlink" Target="https://sites.google.com/site/badanovweb2/home/pixlr-photo-editor" TargetMode="External"/><Relationship Id="rId27" Type="http://schemas.openxmlformats.org/officeDocument/2006/relationships/hyperlink" Target="https://sites.google.com/site/badanovweb2/home/slide" TargetMode="External"/><Relationship Id="rId30" Type="http://schemas.openxmlformats.org/officeDocument/2006/relationships/hyperlink" Target="https://sites.google.com/site/badanovweb2/home/webinpain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epubbud" TargetMode="External"/><Relationship Id="rId13" Type="http://schemas.openxmlformats.org/officeDocument/2006/relationships/hyperlink" Target="https://sites.google.com/site/badanovweb2/home/prezi" TargetMode="External"/><Relationship Id="rId18" Type="http://schemas.openxmlformats.org/officeDocument/2006/relationships/hyperlink" Target="https://sites.google.com/site/badanovweb2/home/tikatok" TargetMode="External"/><Relationship Id="rId26" Type="http://schemas.openxmlformats.org/officeDocument/2006/relationships/hyperlink" Target="https://sites.google.com/site/badanovweb2/home/fotofilmy" TargetMode="External"/><Relationship Id="rId3" Type="http://schemas.openxmlformats.org/officeDocument/2006/relationships/image" Target="../media/image6.png"/><Relationship Id="rId21" Type="http://schemas.openxmlformats.org/officeDocument/2006/relationships/hyperlink" Target="https://sites.google.com/site/badanovweb2/home/vcasmo" TargetMode="External"/><Relationship Id="rId7" Type="http://schemas.openxmlformats.org/officeDocument/2006/relationships/hyperlink" Target="https://sites.google.com/site/badanovweb2/home/empress" TargetMode="External"/><Relationship Id="rId12" Type="http://schemas.openxmlformats.org/officeDocument/2006/relationships/hyperlink" Target="https://sites.google.com/site/badanovweb2/home/myplick" TargetMode="External"/><Relationship Id="rId17" Type="http://schemas.openxmlformats.org/officeDocument/2006/relationships/hyperlink" Target="https://sites.google.com/site/badanovweb2/home/scribd" TargetMode="External"/><Relationship Id="rId25" Type="http://schemas.openxmlformats.org/officeDocument/2006/relationships/hyperlink" Target="https://sites.google.com/site/badanovweb2/home/zohoshow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sites.google.com/site/badanovweb2/home/slideroll" TargetMode="External"/><Relationship Id="rId20" Type="http://schemas.openxmlformats.org/officeDocument/2006/relationships/hyperlink" Target="https://sites.google.com/site/badanovweb2/home/universal-subtitl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calameo" TargetMode="External"/><Relationship Id="rId11" Type="http://schemas.openxmlformats.org/officeDocument/2006/relationships/hyperlink" Target="https://sites.google.com/site/badanovweb2/home/magnoto" TargetMode="External"/><Relationship Id="rId24" Type="http://schemas.openxmlformats.org/officeDocument/2006/relationships/hyperlink" Target="https://sites.google.com/site/badanovweb2/home/zentation" TargetMode="External"/><Relationship Id="rId5" Type="http://schemas.openxmlformats.org/officeDocument/2006/relationships/hyperlink" Target="https://sites.google.com/site/badanovweb2/home/authorstream" TargetMode="External"/><Relationship Id="rId15" Type="http://schemas.openxmlformats.org/officeDocument/2006/relationships/hyperlink" Target="https://sites.google.com/site/badanovweb2/home/sliderocket" TargetMode="External"/><Relationship Id="rId23" Type="http://schemas.openxmlformats.org/officeDocument/2006/relationships/hyperlink" Target="https://sites.google.com/site/badanovweb2/home/vuvox" TargetMode="External"/><Relationship Id="rId10" Type="http://schemas.openxmlformats.org/officeDocument/2006/relationships/hyperlink" Target="https://sites.google.com/site/badanovweb2/home/helloslide" TargetMode="External"/><Relationship Id="rId19" Type="http://schemas.openxmlformats.org/officeDocument/2006/relationships/hyperlink" Target="https://sites.google.com/site/badanovweb2/home/tripadvisor" TargetMode="External"/><Relationship Id="rId4" Type="http://schemas.openxmlformats.org/officeDocument/2006/relationships/hyperlink" Target="https://sites.google.com/site/badanovweb2/home/280-slides" TargetMode="External"/><Relationship Id="rId9" Type="http://schemas.openxmlformats.org/officeDocument/2006/relationships/hyperlink" Target="https://sites.google.com/site/badanovweb2/home/flextime" TargetMode="External"/><Relationship Id="rId14" Type="http://schemas.openxmlformats.org/officeDocument/2006/relationships/hyperlink" Target="https://sites.google.com/site/badanovweb2/home/photopeach" TargetMode="External"/><Relationship Id="rId22" Type="http://schemas.openxmlformats.org/officeDocument/2006/relationships/hyperlink" Target="https://sites.google.com/site/badanovweb2/home/vialogues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privnote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penz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ontext" TargetMode="External"/><Relationship Id="rId5" Type="http://schemas.openxmlformats.org/officeDocument/2006/relationships/hyperlink" Target="https://sites.google.com/site/badanovweb2/home/docme" TargetMode="External"/><Relationship Id="rId4" Type="http://schemas.openxmlformats.org/officeDocument/2006/relationships/hyperlink" Target="https://sites.google.com/site/badanovweb2/home/crocodoc" TargetMode="External"/><Relationship Id="rId9" Type="http://schemas.openxmlformats.org/officeDocument/2006/relationships/hyperlink" Target="https://sites.google.com/site/badanovweb2/home/skydriv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onwebinar" TargetMode="External"/><Relationship Id="rId13" Type="http://schemas.openxmlformats.org/officeDocument/2006/relationships/hyperlink" Target="https://sites.google.com/site/badanovweb2/home/tipmeet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joint-me" TargetMode="External"/><Relationship Id="rId12" Type="http://schemas.openxmlformats.org/officeDocument/2006/relationships/hyperlink" Target="https://sites.google.com/site/badanovweb2/home/tinycha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ega-vebinar" TargetMode="External"/><Relationship Id="rId11" Type="http://schemas.openxmlformats.org/officeDocument/2006/relationships/hyperlink" Target="https://sites.google.com/site/badanovweb2/home/speakplace" TargetMode="External"/><Relationship Id="rId5" Type="http://schemas.openxmlformats.org/officeDocument/2006/relationships/hyperlink" Target="https://sites.google.com/site/badanovweb2/home/buzzumi" TargetMode="External"/><Relationship Id="rId10" Type="http://schemas.openxmlformats.org/officeDocument/2006/relationships/hyperlink" Target="https://sites.google.com/site/badanovweb2/home/quatla" TargetMode="External"/><Relationship Id="rId4" Type="http://schemas.openxmlformats.org/officeDocument/2006/relationships/hyperlink" Target="https://sites.google.com/site/badanovweb2/home/anymeeting" TargetMode="External"/><Relationship Id="rId9" Type="http://schemas.openxmlformats.org/officeDocument/2006/relationships/hyperlink" Target="https://sites.google.com/site/badanovweb2/home/open-tok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univertv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teachvideo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rutube" TargetMode="External"/><Relationship Id="rId5" Type="http://schemas.openxmlformats.org/officeDocument/2006/relationships/hyperlink" Target="https://sites.google.com/site/badanovweb2/home/google-knigi" TargetMode="External"/><Relationship Id="rId10" Type="http://schemas.openxmlformats.org/officeDocument/2006/relationships/hyperlink" Target="https://sites.google.com/site/badanovweb2/home/mirovaa-cifrovaa-biblioteka" TargetMode="External"/><Relationship Id="rId4" Type="http://schemas.openxmlformats.org/officeDocument/2006/relationships/hyperlink" Target="https://sites.google.com/site/badanovweb2/home/edu-youtube" TargetMode="External"/><Relationship Id="rId9" Type="http://schemas.openxmlformats.org/officeDocument/2006/relationships/hyperlink" Target="https://sites.google.com/site/badanovweb2/home/prezidentskaa-biblioteka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simpoll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quizsnack" TargetMode="External"/><Relationship Id="rId12" Type="http://schemas.openxmlformats.org/officeDocument/2006/relationships/hyperlink" Target="https://sites.google.com/site/badanovweb2/home/tvoj-tes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google-forma" TargetMode="External"/><Relationship Id="rId11" Type="http://schemas.openxmlformats.org/officeDocument/2006/relationships/hyperlink" Target="https://sites.google.com/site/badanovweb2/home/bank-testov" TargetMode="External"/><Relationship Id="rId5" Type="http://schemas.openxmlformats.org/officeDocument/2006/relationships/hyperlink" Target="https://sites.google.com/site/badanovweb2/home/flisty" TargetMode="External"/><Relationship Id="rId10" Type="http://schemas.openxmlformats.org/officeDocument/2006/relationships/hyperlink" Target="https://sites.google.com/site/badanovweb2/home/webanketa" TargetMode="External"/><Relationship Id="rId4" Type="http://schemas.openxmlformats.org/officeDocument/2006/relationships/hyperlink" Target="https://sites.google.com/site/badanovweb2/home/99polls" TargetMode="External"/><Relationship Id="rId9" Type="http://schemas.openxmlformats.org/officeDocument/2006/relationships/hyperlink" Target="https://sites.google.com/site/badanovweb2/home/usaura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musicovery" TargetMode="External"/><Relationship Id="rId13" Type="http://schemas.openxmlformats.org/officeDocument/2006/relationships/hyperlink" Target="https://sites.google.com/site/badanovweb2/home/widgetbox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mp3cut" TargetMode="External"/><Relationship Id="rId12" Type="http://schemas.openxmlformats.org/officeDocument/2006/relationships/hyperlink" Target="https://sites.google.com/site/badanovweb2/home/voicethread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blabberize" TargetMode="External"/><Relationship Id="rId11" Type="http://schemas.openxmlformats.org/officeDocument/2006/relationships/hyperlink" Target="https://sites.google.com/site/badanovweb2/home/speakingimage" TargetMode="External"/><Relationship Id="rId5" Type="http://schemas.openxmlformats.org/officeDocument/2006/relationships/hyperlink" Target="https://sites.google.com/site/badanovweb2/home/capzles" TargetMode="External"/><Relationship Id="rId15" Type="http://schemas.openxmlformats.org/officeDocument/2006/relationships/hyperlink" Target="https://sites.google.com/site/badanovweb2/home/zooburst" TargetMode="External"/><Relationship Id="rId10" Type="http://schemas.openxmlformats.org/officeDocument/2006/relationships/hyperlink" Target="https://sites.google.com/site/badanovweb2/home/podsnack" TargetMode="External"/><Relationship Id="rId4" Type="http://schemas.openxmlformats.org/officeDocument/2006/relationships/hyperlink" Target="https://sites.google.com/site/badanovweb2/home/aviary-mina" TargetMode="External"/><Relationship Id="rId9" Type="http://schemas.openxmlformats.org/officeDocument/2006/relationships/hyperlink" Target="https://sites.google.com/site/badanovweb2/home/playcast" TargetMode="External"/><Relationship Id="rId14" Type="http://schemas.openxmlformats.org/officeDocument/2006/relationships/hyperlink" Target="https://sites.google.com/site/badanovweb2/home/wiqet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vimeo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vialogue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tubesnack" TargetMode="External"/><Relationship Id="rId5" Type="http://schemas.openxmlformats.org/officeDocument/2006/relationships/hyperlink" Target="https://sites.google.com/site/badanovweb2/home/ted-ed" TargetMode="External"/><Relationship Id="rId10" Type="http://schemas.openxmlformats.org/officeDocument/2006/relationships/hyperlink" Target="https://sites.google.com/site/badanovweb2/home/videoredaktor-youtube" TargetMode="External"/><Relationship Id="rId4" Type="http://schemas.openxmlformats.org/officeDocument/2006/relationships/hyperlink" Target="https://sites.google.com/site/badanovweb2/home/dailymotion" TargetMode="External"/><Relationship Id="rId9" Type="http://schemas.openxmlformats.org/officeDocument/2006/relationships/hyperlink" Target="https://sites.google.com/site/badanovweb2/home/zentation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screencast-o-mati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screencastle" TargetMode="External"/><Relationship Id="rId5" Type="http://schemas.openxmlformats.org/officeDocument/2006/relationships/hyperlink" Target="https://sites.google.com/site/badanovweb2/home/screenr" TargetMode="External"/><Relationship Id="rId4" Type="http://schemas.openxmlformats.org/officeDocument/2006/relationships/hyperlink" Target="https://sites.google.com/site/badanovweb2/home/goview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timetoast" TargetMode="External"/><Relationship Id="rId5" Type="http://schemas.openxmlformats.org/officeDocument/2006/relationships/hyperlink" Target="https://sites.google.com/site/badanovweb2/home/timerime" TargetMode="External"/><Relationship Id="rId4" Type="http://schemas.openxmlformats.org/officeDocument/2006/relationships/hyperlink" Target="https://sites.google.com/site/badanovweb2/home/dipity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jeopardylabs" TargetMode="External"/><Relationship Id="rId13" Type="http://schemas.openxmlformats.org/officeDocument/2006/relationships/hyperlink" Target="https://sites.google.com/site/badanovweb2/home/photograph-puzzle" TargetMode="External"/><Relationship Id="rId18" Type="http://schemas.openxmlformats.org/officeDocument/2006/relationships/hyperlink" Target="https://sites.google.com/site/badanovweb2/home/zondle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flashcard-machine" TargetMode="External"/><Relationship Id="rId12" Type="http://schemas.openxmlformats.org/officeDocument/2006/relationships/hyperlink" Target="https://sites.google.com/site/badanovweb2/home/study-stack" TargetMode="External"/><Relationship Id="rId17" Type="http://schemas.openxmlformats.org/officeDocument/2006/relationships/hyperlink" Target="https://sites.google.com/site/badanovweb2/home/wordlearner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sites.google.com/site/badanovweb2/home/wixi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flashcardexchage" TargetMode="External"/><Relationship Id="rId11" Type="http://schemas.openxmlformats.org/officeDocument/2006/relationships/hyperlink" Target="https://sites.google.com/site/badanovweb2/home/learningapps" TargetMode="External"/><Relationship Id="rId5" Type="http://schemas.openxmlformats.org/officeDocument/2006/relationships/hyperlink" Target="https://sites.google.com/site/badanovweb2/home/classtools-net" TargetMode="External"/><Relationship Id="rId15" Type="http://schemas.openxmlformats.org/officeDocument/2006/relationships/hyperlink" Target="https://sites.google.com/site/badanovweb2/home/purpozegames" TargetMode="External"/><Relationship Id="rId10" Type="http://schemas.openxmlformats.org/officeDocument/2006/relationships/hyperlink" Target="https://sites.google.com/site/badanovweb2/home/jigzone" TargetMode="External"/><Relationship Id="rId19" Type="http://schemas.openxmlformats.org/officeDocument/2006/relationships/hyperlink" Target="https://sites.google.com/site/badanovweb2/home/fabrika-krossvordov" TargetMode="External"/><Relationship Id="rId4" Type="http://schemas.openxmlformats.org/officeDocument/2006/relationships/hyperlink" Target="https://sites.google.com/site/badanovweb2/home/brainflips" TargetMode="External"/><Relationship Id="rId9" Type="http://schemas.openxmlformats.org/officeDocument/2006/relationships/hyperlink" Target="https://sites.google.com/site/badanovweb2/home/jigsawplanet" TargetMode="External"/><Relationship Id="rId14" Type="http://schemas.openxmlformats.org/officeDocument/2006/relationships/hyperlink" Target="https://sites.google.com/site/badanovweb2/home/proprofs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badanovweb2/home/imm-io" TargetMode="External"/><Relationship Id="rId13" Type="http://schemas.openxmlformats.org/officeDocument/2006/relationships/hyperlink" Target="https://sites.google.com/site/badanovweb2/home/rubar" TargetMode="External"/><Relationship Id="rId18" Type="http://schemas.openxmlformats.org/officeDocument/2006/relationships/hyperlink" Target="https://sites.google.com/site/badanovweb2/home/zunal-webquest-maker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sites.google.com/site/badanovweb2/home/esnips" TargetMode="External"/><Relationship Id="rId12" Type="http://schemas.openxmlformats.org/officeDocument/2006/relationships/hyperlink" Target="https://sites.google.com/site/badanovweb2/home/qr-coder" TargetMode="External"/><Relationship Id="rId17" Type="http://schemas.openxmlformats.org/officeDocument/2006/relationships/hyperlink" Target="https://sites.google.com/site/badanovweb2/home/webasyst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sites.google.com/site/badanovweb2/home/picst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ites.google.com/site/badanovweb2/home/dropbox" TargetMode="External"/><Relationship Id="rId11" Type="http://schemas.openxmlformats.org/officeDocument/2006/relationships/hyperlink" Target="https://sites.google.com/site/badanovweb2/home/minus" TargetMode="External"/><Relationship Id="rId5" Type="http://schemas.openxmlformats.org/officeDocument/2006/relationships/hyperlink" Target="https://sites.google.com/site/badanovweb2/home/drawpr" TargetMode="External"/><Relationship Id="rId15" Type="http://schemas.openxmlformats.org/officeDocument/2006/relationships/hyperlink" Target="https://sites.google.com/site/badanovweb2/home/thinglink" TargetMode="External"/><Relationship Id="rId10" Type="http://schemas.openxmlformats.org/officeDocument/2006/relationships/hyperlink" Target="https://sites.google.com/site/badanovweb2/home/metricline" TargetMode="External"/><Relationship Id="rId19" Type="http://schemas.openxmlformats.org/officeDocument/2006/relationships/hyperlink" Target="https://sites.google.com/site/badanovweb2/home/sejvpik-ru" TargetMode="External"/><Relationship Id="rId4" Type="http://schemas.openxmlformats.org/officeDocument/2006/relationships/hyperlink" Target="https://sites.google.com/site/badanovweb2/home/box" TargetMode="External"/><Relationship Id="rId9" Type="http://schemas.openxmlformats.org/officeDocument/2006/relationships/hyperlink" Target="https://sites.google.com/site/badanovweb2/home/logo-maker" TargetMode="External"/><Relationship Id="rId14" Type="http://schemas.openxmlformats.org/officeDocument/2006/relationships/hyperlink" Target="https://sites.google.com/site/badanovweb2/home/tagmydoc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gif"/><Relationship Id="rId5" Type="http://schemas.openxmlformats.org/officeDocument/2006/relationships/image" Target="../media/image64.png"/><Relationship Id="rId4" Type="http://schemas.openxmlformats.org/officeDocument/2006/relationships/hyperlink" Target="https://www.youtube.com/channel/UCPSHj4sdetPsDv3GWM_GGO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s://www.sberbank.ru/common/img/uploaded/files/pdf/youth_presentation.pdf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7" b="7119"/>
          <a:stretch/>
        </p:blipFill>
        <p:spPr>
          <a:xfrm>
            <a:off x="-6081" y="-25052"/>
            <a:ext cx="12198082" cy="65385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5899759"/>
            <a:ext cx="12192000" cy="958241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162" y="-15527"/>
            <a:ext cx="12198082" cy="6883052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28827" y="5949933"/>
            <a:ext cx="1051070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Muller Regular" pitchFamily="50" charset="-52"/>
                <a:cs typeface="Arial" panose="020B0604020202020204" pitchFamily="34" charset="0"/>
              </a:rPr>
              <a:t>Спикер: </a:t>
            </a:r>
            <a:r>
              <a:rPr lang="ru-RU" sz="2400" dirty="0" smtClean="0">
                <a:solidFill>
                  <a:schemeClr val="bg1"/>
                </a:solidFill>
                <a:latin typeface="Muller Regular" pitchFamily="50" charset="-52"/>
                <a:cs typeface="Arial" panose="020B0604020202020204" pitchFamily="34" charset="0"/>
              </a:rPr>
              <a:t>заместитель директора института экономики и управления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uller Regular" pitchFamily="50" charset="-52"/>
                <a:cs typeface="Arial" panose="020B0604020202020204" pitchFamily="34" charset="0"/>
              </a:rPr>
              <a:t>Шайхутдинова </a:t>
            </a:r>
            <a:r>
              <a:rPr lang="ru-RU" sz="2800" b="1" dirty="0">
                <a:solidFill>
                  <a:schemeClr val="bg1"/>
                </a:solidFill>
                <a:latin typeface="Muller Regular" pitchFamily="50" charset="-52"/>
                <a:cs typeface="Arial" panose="020B0604020202020204" pitchFamily="34" charset="0"/>
              </a:rPr>
              <a:t>Дилара Радиковна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27" y="2056374"/>
            <a:ext cx="2396128" cy="23757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3041" y="1784309"/>
            <a:ext cx="6438508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Muller Bold" pitchFamily="50" charset="-52"/>
                <a:cs typeface="Arial" panose="020B0604020202020204" pitchFamily="34" charset="0"/>
              </a:rPr>
              <a:t>Опыт и последствия участия в образовательном </a:t>
            </a:r>
            <a:r>
              <a:rPr lang="ru-RU" sz="3600" b="1" dirty="0" err="1" smtClean="0">
                <a:solidFill>
                  <a:schemeClr val="bg1"/>
                </a:solidFill>
                <a:latin typeface="Muller Bold" pitchFamily="50" charset="-52"/>
                <a:cs typeface="Arial" panose="020B0604020202020204" pitchFamily="34" charset="0"/>
              </a:rPr>
              <a:t>интенсиве</a:t>
            </a:r>
            <a:r>
              <a:rPr lang="ru-RU" sz="3600" b="1" dirty="0" smtClean="0">
                <a:solidFill>
                  <a:schemeClr val="bg1"/>
                </a:solidFill>
                <a:latin typeface="Muller Bold" pitchFamily="50" charset="-52"/>
                <a:cs typeface="Arial" panose="020B0604020202020204" pitchFamily="34" charset="0"/>
              </a:rPr>
              <a:t> «Остров 10-22» </a:t>
            </a:r>
            <a:endParaRPr lang="ru-RU" sz="3600" b="1" dirty="0">
              <a:solidFill>
                <a:schemeClr val="bg1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305482" y="1460084"/>
            <a:ext cx="1265741" cy="1344705"/>
            <a:chOff x="-1479178" y="779930"/>
            <a:chExt cx="1265741" cy="1344705"/>
          </a:xfrm>
        </p:grpSpPr>
        <p:cxnSp>
          <p:nvCxnSpPr>
            <p:cNvPr id="19" name="Соединительная линия уступом 18"/>
            <p:cNvCxnSpPr/>
            <p:nvPr/>
          </p:nvCxnSpPr>
          <p:spPr>
            <a:xfrm flipH="1">
              <a:off x="-1438838" y="779930"/>
              <a:ext cx="2" cy="1344705"/>
            </a:xfrm>
            <a:prstGeom prst="straightConnector1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Соединительная линия уступом 18"/>
            <p:cNvCxnSpPr/>
            <p:nvPr/>
          </p:nvCxnSpPr>
          <p:spPr>
            <a:xfrm>
              <a:off x="-1479178" y="779930"/>
              <a:ext cx="1265741" cy="0"/>
            </a:xfrm>
            <a:prstGeom prst="straightConnector1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 rot="10800000">
            <a:off x="9197393" y="2859065"/>
            <a:ext cx="1265741" cy="1344705"/>
            <a:chOff x="-1479178" y="779930"/>
            <a:chExt cx="1265741" cy="1344705"/>
          </a:xfrm>
        </p:grpSpPr>
        <p:cxnSp>
          <p:nvCxnSpPr>
            <p:cNvPr id="31" name="Соединительная линия уступом 18"/>
            <p:cNvCxnSpPr/>
            <p:nvPr/>
          </p:nvCxnSpPr>
          <p:spPr>
            <a:xfrm flipH="1">
              <a:off x="-1438838" y="779930"/>
              <a:ext cx="2" cy="1344705"/>
            </a:xfrm>
            <a:prstGeom prst="straightConnector1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Соединительная линия уступом 18"/>
            <p:cNvCxnSpPr/>
            <p:nvPr/>
          </p:nvCxnSpPr>
          <p:spPr>
            <a:xfrm>
              <a:off x="-1479178" y="779930"/>
              <a:ext cx="1265741" cy="0"/>
            </a:xfrm>
            <a:prstGeom prst="straightConnector1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10" r="66326"/>
          <a:stretch/>
        </p:blipFill>
        <p:spPr>
          <a:xfrm>
            <a:off x="-1126" y="2785402"/>
            <a:ext cx="4094824" cy="408666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41" t="-3247" r="-1021" b="41708"/>
          <a:stretch/>
        </p:blipFill>
        <p:spPr>
          <a:xfrm>
            <a:off x="8559522" y="-245725"/>
            <a:ext cx="3757288" cy="3860227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>
            <a:off x="-6082" y="-15527"/>
            <a:ext cx="1225257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99"/>
              </a:lnSpc>
            </a:pPr>
            <a:r>
              <a:rPr lang="en-US" sz="2400" spc="254" dirty="0">
                <a:solidFill>
                  <a:srgbClr val="FFFFFF"/>
                </a:solidFill>
                <a:latin typeface="Muller Medium" pitchFamily="50" charset="-52"/>
              </a:rPr>
              <a:t>ОБРАЗОВАТЕЛЬНЫЙ ИНТЕНСИВ «ОСТРОВ 10-22»</a:t>
            </a:r>
          </a:p>
          <a:p>
            <a:pPr algn="ctr">
              <a:lnSpc>
                <a:spcPts val="2999"/>
              </a:lnSpc>
            </a:pPr>
            <a:r>
              <a:rPr lang="en-US" sz="2400" spc="254" dirty="0">
                <a:solidFill>
                  <a:srgbClr val="FFFFFF"/>
                </a:solidFill>
                <a:latin typeface="Muller Medium" pitchFamily="50" charset="-52"/>
              </a:rPr>
              <a:t>10-22 ИЮЛЯ 2019 ГОДА</a:t>
            </a:r>
          </a:p>
        </p:txBody>
      </p:sp>
      <p:pic>
        <p:nvPicPr>
          <p:cNvPr id="17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51549" y="244451"/>
            <a:ext cx="1887985" cy="188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-28575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38660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Пример реализации а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даптивного обучения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" y="738186"/>
            <a:ext cx="12183830" cy="611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63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23028" y="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12067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Перевернутый класс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2923563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3074" name="Picture 2" descr="http://wiki.tgl.net.ru/images/2/24/Per-kl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" y="685800"/>
            <a:ext cx="12205448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9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Дополненная и виртуальная реальность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95986" y="6301859"/>
            <a:ext cx="8581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roadway" pitchFamily="82" charset="0"/>
                <a:hlinkClick r:id="rId4"/>
              </a:rPr>
              <a:t>https://www.youtube.com/watch?v=nSrtElkWwNQ</a:t>
            </a:r>
            <a:endParaRPr lang="ru-RU" sz="2400" b="1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90" y="2371725"/>
            <a:ext cx="5396323" cy="393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04" y="2371725"/>
            <a:ext cx="3524218" cy="380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89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08" y="1896035"/>
            <a:ext cx="8615911" cy="319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08" y="1896035"/>
            <a:ext cx="9483008" cy="319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6" descr="Картинки по запросу куда поставить запяту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r="26822"/>
          <a:stretch/>
        </p:blipFill>
        <p:spPr bwMode="auto">
          <a:xfrm>
            <a:off x="-13448" y="4171949"/>
            <a:ext cx="2090671" cy="268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00200"/>
            <a:ext cx="683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Педагогические профессии будущего </a:t>
            </a:r>
          </a:p>
          <a:p>
            <a:pPr algn="ctr"/>
            <a:r>
              <a:rPr lang="ru-RU" sz="20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(Согласно «Атласу новых профессий»)</a:t>
            </a:r>
            <a:endParaRPr lang="ru-RU" sz="20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" y="2444814"/>
            <a:ext cx="6835158" cy="399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43" y="2452205"/>
            <a:ext cx="535781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62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23028" y="-26895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23028" y="-26895"/>
            <a:ext cx="683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Большие данные для образования: источники и варианты использования</a:t>
            </a:r>
            <a:endParaRPr lang="ru-RU" sz="20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808"/>
            <a:ext cx="5988003" cy="4168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5191" y="6078663"/>
            <a:ext cx="4036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https://ido.tsu.ru/files/pub2017/sled.pdf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27" y="5682888"/>
            <a:ext cx="5032001" cy="3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02" y="713808"/>
            <a:ext cx="5050333" cy="112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856" y="1775011"/>
            <a:ext cx="6657975" cy="384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90480" y="5749144"/>
            <a:ext cx="4482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9"/>
              </a:rPr>
              <a:t>http://e-notabene.ru/ppp/article_24931.html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87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38019" y="1362075"/>
            <a:ext cx="8030416" cy="923925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638019" y="1368209"/>
            <a:ext cx="7944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134D77"/>
                </a:solidFill>
                <a:latin typeface="Muller Bold"/>
              </a:rPr>
              <a:t>Разработка методики определения образовательных интересов и признаков одарённости у школьников по открытым пользовательским данным из социальной сети «</a:t>
            </a:r>
            <a:r>
              <a:rPr lang="ru-RU" b="1" dirty="0" err="1">
                <a:solidFill>
                  <a:srgbClr val="134D77"/>
                </a:solidFill>
                <a:latin typeface="Muller Bold"/>
              </a:rPr>
              <a:t>Вконтакте</a:t>
            </a:r>
            <a:r>
              <a:rPr lang="ru-RU" b="1" dirty="0">
                <a:solidFill>
                  <a:srgbClr val="134D77"/>
                </a:solidFill>
                <a:latin typeface="Muller Bold"/>
              </a:rPr>
              <a:t>»</a:t>
            </a:r>
            <a:endParaRPr lang="ru-RU" b="1" dirty="0">
              <a:solidFill>
                <a:srgbClr val="134D77"/>
              </a:solidFill>
              <a:latin typeface="Muller Bold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86000"/>
            <a:ext cx="12183830" cy="457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6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38019" y="1362075"/>
            <a:ext cx="8030416" cy="923925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638019" y="1368209"/>
            <a:ext cx="79441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4D77"/>
                </a:solidFill>
                <a:latin typeface="Muller Bold"/>
              </a:rPr>
              <a:t>Персональная диагностика </a:t>
            </a:r>
            <a:r>
              <a:rPr lang="ru-RU" sz="2800" b="1" dirty="0" err="1" smtClean="0">
                <a:solidFill>
                  <a:srgbClr val="134D77"/>
                </a:solidFill>
                <a:latin typeface="Muller Bold"/>
              </a:rPr>
              <a:t>психотипа</a:t>
            </a:r>
            <a:r>
              <a:rPr lang="ru-RU" sz="2800" b="1" dirty="0" smtClean="0">
                <a:solidFill>
                  <a:srgbClr val="134D77"/>
                </a:solidFill>
                <a:latin typeface="Muller Bold"/>
              </a:rPr>
              <a:t> через чат-бот</a:t>
            </a:r>
            <a:endParaRPr lang="ru-RU" sz="2800" b="1" dirty="0">
              <a:solidFill>
                <a:srgbClr val="134D77"/>
              </a:solidFill>
              <a:latin typeface="Muller Bold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3" b="15086"/>
          <a:stretch/>
        </p:blipFill>
        <p:spPr bwMode="auto">
          <a:xfrm>
            <a:off x="164726" y="2286000"/>
            <a:ext cx="11849100" cy="330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5"/>
          <p:cNvSpPr>
            <a:spLocks noChangeArrowheads="1"/>
          </p:cNvSpPr>
          <p:nvPr/>
        </p:nvSpPr>
        <p:spPr bwMode="auto">
          <a:xfrm>
            <a:off x="5257801" y="5722938"/>
            <a:ext cx="72866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 dirty="0">
                <a:latin typeface="Gill Sans Nova Cond XBd" pitchFamily="34" charset="0"/>
                <a:hlinkClick r:id="rId5"/>
              </a:rPr>
              <a:t>https://vk.com/littlebrobot</a:t>
            </a:r>
            <a:endParaRPr lang="ru-RU" sz="4400" dirty="0">
              <a:latin typeface="Gill Sans Nova Cond XBd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973" y="4819134"/>
            <a:ext cx="1885531" cy="182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5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38019" y="1362075"/>
            <a:ext cx="8030416" cy="590909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638019" y="1368209"/>
            <a:ext cx="794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134D77"/>
                </a:solidFill>
                <a:latin typeface="Muller Bold"/>
              </a:rPr>
              <a:t>Рекрутинг</a:t>
            </a:r>
            <a:r>
              <a:rPr lang="ru-RU" sz="3200" b="1" dirty="0" smtClean="0">
                <a:solidFill>
                  <a:srgbClr val="134D77"/>
                </a:solidFill>
                <a:latin typeface="Muller Bold"/>
              </a:rPr>
              <a:t> абитуриентов ТГУ 2.0</a:t>
            </a:r>
            <a:endParaRPr lang="ru-RU" sz="3200" b="1" dirty="0">
              <a:solidFill>
                <a:srgbClr val="134D77"/>
              </a:solidFill>
              <a:latin typeface="Muller Bold"/>
              <a:cs typeface="Arial" panose="020B0604020202020204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8" y="1952984"/>
            <a:ext cx="12174492" cy="490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94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37329" y="1600200"/>
            <a:ext cx="6831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Что изменилось?</a:t>
            </a:r>
            <a:endParaRPr lang="ru-RU" sz="32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61782" y="2468040"/>
            <a:ext cx="5010151" cy="1200329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Открытая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абочая группа ИЭиУ по внедрению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инструментов в образовательный процесс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86551" y="2591150"/>
            <a:ext cx="5078794" cy="954107"/>
          </a:xfrm>
          <a:prstGeom prst="rect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Гибкие технологии в управлении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0420" y="3668369"/>
            <a:ext cx="4770057" cy="954107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Изменения в образовательном процессе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0326" y="4936080"/>
            <a:ext cx="5010151" cy="830997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Появление новых проектов и модернизация существующих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65050" y="3836253"/>
            <a:ext cx="4105276" cy="830997"/>
          </a:xfrm>
          <a:prstGeom prst="rect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Зарождение 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«команды изменений»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Картинки по запросу многоточие  ико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многоточие  икон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Картинки по запросу загрузка  иконк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1" descr="Картинки по запросу loading гиф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13" descr="Картинки по запросу loading гиф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5" descr="Картинки по запросу loading гиф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7" descr="Картинки по запросу loading гиф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20" descr="Картинки по запросу loading гиф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22" descr="Похожее изображение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24" descr="https://mobileshelp.ru/public/eeee-load2.gif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9" name="Picture 2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87"/>
          <a:stretch/>
        </p:blipFill>
        <p:spPr bwMode="auto">
          <a:xfrm>
            <a:off x="-13448" y="6143625"/>
            <a:ext cx="7259908" cy="67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65175" y="4850355"/>
            <a:ext cx="5467351" cy="830997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ИНСАЙТЫ по изменению собственного ресурсного состояния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14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1909281"/>
            <a:ext cx="8689514" cy="494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2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Виды образовательных </a:t>
            </a:r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WEB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-сервисов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0" t="14768" r="2130" b="10706"/>
          <a:stretch/>
        </p:blipFill>
        <p:spPr bwMode="auto">
          <a:xfrm>
            <a:off x="2145343" y="2346999"/>
            <a:ext cx="8215078" cy="451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71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Виды образовательных </a:t>
            </a:r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WEB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-сервисов</a:t>
            </a:r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для визуализации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1" name="Picture 2" descr="https://imgglb.padletcdn.com/v13/image?t=ar_2,c_lfill,dpr_1,f_jpg,g_auto,h_600,w_1200&amp;url=https%3A%2F%2Fpadlet-uploads.storage.googleapis.com%2F240594284%2F2c41ab940a713fc6ff7eea8f8440356f%2F8bd95f2d9e.png%3Ft%3DHV29LBmzaK6gX_G6zja31W7ev-Nv_rzCF-fdASS0VMHHXRIlBDUSqkZ0OXJfK_-uZd5yHAupO3iX8riJ7cP0X5ftnbbazpb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7595" y="1916150"/>
            <a:ext cx="4286280" cy="2143140"/>
          </a:xfrm>
          <a:prstGeom prst="rect">
            <a:avLst/>
          </a:prstGeom>
          <a:noFill/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51" y="2616571"/>
            <a:ext cx="6743699" cy="415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 descr="https://www.tvoybro.com/uploads/article/image/59314124ebf5c90fdd000001/1eaba0f3-6a18-44b3-9921-1d7767485ef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48675" y="4199138"/>
            <a:ext cx="3575200" cy="2544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805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Ссылки на </a:t>
            </a:r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WEB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-сервисы</a:t>
            </a:r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для визуализации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447925" y="2387699"/>
            <a:ext cx="9553575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4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4"/>
              </a:rPr>
              <a:t>Сacoo</a:t>
            </a:r>
            <a:r>
              <a:rPr lang="ru-RU" sz="1600" dirty="0" smtClean="0">
                <a:latin typeface="Georgia Pro" pitchFamily="18" charset="0"/>
              </a:rPr>
              <a:t> создание различных диаграмм, графиков, карт и др.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5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5"/>
              </a:rPr>
              <a:t>ChartGo</a:t>
            </a:r>
            <a:r>
              <a:rPr lang="ru-RU" sz="1600" dirty="0" smtClean="0">
                <a:latin typeface="Georgia Pro" pitchFamily="18" charset="0"/>
              </a:rPr>
              <a:t> быстрое создание диаграмм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6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6"/>
              </a:rPr>
              <a:t>Create</a:t>
            </a:r>
            <a:r>
              <a:rPr lang="ru-RU" sz="1600" dirty="0" smtClean="0">
                <a:latin typeface="Georgia Pro" pitchFamily="18" charset="0"/>
                <a:hlinkClick r:id="rId6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6"/>
              </a:rPr>
              <a:t>a</a:t>
            </a:r>
            <a:r>
              <a:rPr lang="ru-RU" sz="1600" dirty="0" smtClean="0">
                <a:latin typeface="Georgia Pro" pitchFamily="18" charset="0"/>
                <a:hlinkClick r:id="rId6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6"/>
              </a:rPr>
              <a:t>Graph</a:t>
            </a:r>
            <a:r>
              <a:rPr lang="ru-RU" sz="1600" dirty="0" smtClean="0">
                <a:latin typeface="Georgia Pro" pitchFamily="18" charset="0"/>
              </a:rPr>
              <a:t> создание диаграмм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7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7"/>
              </a:rPr>
              <a:t>Diagramly</a:t>
            </a:r>
            <a:r>
              <a:rPr lang="ru-RU" sz="1600" dirty="0" smtClean="0">
                <a:latin typeface="Georgia Pro" pitchFamily="18" charset="0"/>
              </a:rPr>
              <a:t> создание схем, диаграмм, информационных карт и др.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8"/>
              </a:rPr>
              <a:t> </a:t>
            </a:r>
            <a:r>
              <a:rPr lang="ru-RU" sz="1600" dirty="0" smtClean="0">
                <a:latin typeface="Georgia Pro" pitchFamily="18" charset="0"/>
                <a:hlinkClick r:id="rId8"/>
              </a:rPr>
              <a:t>Google </a:t>
            </a:r>
            <a:r>
              <a:rPr lang="ru-RU" sz="1600" dirty="0" err="1" smtClean="0">
                <a:latin typeface="Georgia Pro" pitchFamily="18" charset="0"/>
                <a:hlinkClick r:id="rId8"/>
              </a:rPr>
              <a:t>Ngram</a:t>
            </a:r>
            <a:r>
              <a:rPr lang="ru-RU" sz="1600" dirty="0" smtClean="0">
                <a:latin typeface="Georgia Pro" pitchFamily="18" charset="0"/>
                <a:hlinkClick r:id="rId8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8"/>
              </a:rPr>
              <a:t>Viewer</a:t>
            </a:r>
            <a:r>
              <a:rPr lang="ru-RU" sz="1600" dirty="0" smtClean="0">
                <a:latin typeface="Georgia Pro" pitchFamily="18" charset="0"/>
              </a:rPr>
              <a:t> визуализация частоты упоминания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9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9"/>
              </a:rPr>
              <a:t>Mapwing</a:t>
            </a:r>
            <a:r>
              <a:rPr lang="ru-RU" sz="1600" dirty="0" smtClean="0">
                <a:latin typeface="Georgia Pro" pitchFamily="18" charset="0"/>
                <a:hlinkClick r:id="rId9"/>
              </a:rPr>
              <a:t> </a:t>
            </a:r>
            <a:r>
              <a:rPr lang="ru-RU" sz="1600" dirty="0" smtClean="0">
                <a:latin typeface="Georgia Pro" pitchFamily="18" charset="0"/>
              </a:rPr>
              <a:t>создание интерактивных туров с использованием различных объектов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0"/>
              </a:rPr>
              <a:t> </a:t>
            </a:r>
            <a:r>
              <a:rPr lang="ru-RU" sz="1600" dirty="0" smtClean="0">
                <a:latin typeface="Georgia Pro" pitchFamily="18" charset="0"/>
                <a:hlinkClick r:id="rId10"/>
              </a:rPr>
              <a:t>Mind42</a:t>
            </a:r>
            <a:r>
              <a:rPr lang="ru-RU" sz="1600" dirty="0" smtClean="0">
                <a:latin typeface="Georgia Pro" pitchFamily="18" charset="0"/>
              </a:rPr>
              <a:t> Создание ментальных карт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0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0"/>
              </a:rPr>
              <a:t>M</a:t>
            </a:r>
            <a:r>
              <a:rPr lang="ru-RU" sz="1600" dirty="0" err="1" smtClean="0">
                <a:solidFill>
                  <a:srgbClr val="002060"/>
                </a:solidFill>
                <a:latin typeface="Georgia Pro" pitchFamily="18" charset="0"/>
                <a:hlinkClick r:id="rId11"/>
              </a:rPr>
              <a:t>i</a:t>
            </a:r>
            <a:r>
              <a:rPr lang="ru-RU" sz="1600" dirty="0" err="1" smtClean="0">
                <a:latin typeface="Georgia Pro" pitchFamily="18" charset="0"/>
                <a:hlinkClick r:id="rId11"/>
              </a:rPr>
              <a:t>ndomo</a:t>
            </a:r>
            <a:r>
              <a:rPr lang="ru-RU" sz="1600" dirty="0" smtClean="0">
                <a:latin typeface="Georgia Pro" pitchFamily="18" charset="0"/>
                <a:hlinkClick r:id="rId11"/>
              </a:rPr>
              <a:t> </a:t>
            </a:r>
            <a:r>
              <a:rPr lang="ru-RU" sz="1600" dirty="0" smtClean="0">
                <a:latin typeface="Georgia Pro" pitchFamily="18" charset="0"/>
              </a:rPr>
              <a:t>создание ментальных карт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2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2"/>
              </a:rPr>
              <a:t>Piecolor</a:t>
            </a:r>
            <a:r>
              <a:rPr lang="ru-RU" sz="1600" dirty="0" smtClean="0">
                <a:latin typeface="Georgia Pro" pitchFamily="18" charset="0"/>
                <a:hlinkClick r:id="rId12"/>
              </a:rPr>
              <a:t> </a:t>
            </a:r>
            <a:r>
              <a:rPr lang="ru-RU" sz="1600" dirty="0" smtClean="0">
                <a:latin typeface="Georgia Pro" pitchFamily="18" charset="0"/>
              </a:rPr>
              <a:t> создание диаграмм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3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3"/>
              </a:rPr>
              <a:t>Rich</a:t>
            </a:r>
            <a:r>
              <a:rPr lang="ru-RU" sz="1600" dirty="0" smtClean="0">
                <a:latin typeface="Georgia Pro" pitchFamily="18" charset="0"/>
                <a:hlinkClick r:id="rId13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3"/>
              </a:rPr>
              <a:t>Chart</a:t>
            </a:r>
            <a:r>
              <a:rPr lang="ru-RU" sz="1600" dirty="0" smtClean="0">
                <a:latin typeface="Georgia Pro" pitchFamily="18" charset="0"/>
                <a:hlinkClick r:id="rId13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3"/>
              </a:rPr>
              <a:t>Live</a:t>
            </a:r>
            <a:r>
              <a:rPr lang="ru-RU" sz="1600" dirty="0" smtClean="0">
                <a:latin typeface="Georgia Pro" pitchFamily="18" charset="0"/>
              </a:rPr>
              <a:t> создание «живых» диаграмм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4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4"/>
              </a:rPr>
              <a:t>Spiderscribe_NET</a:t>
            </a:r>
            <a:r>
              <a:rPr lang="ru-RU" sz="1600" dirty="0" smtClean="0">
                <a:latin typeface="Georgia Pro" pitchFamily="18" charset="0"/>
              </a:rPr>
              <a:t> сервис для создания когнитивных карт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5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5"/>
              </a:rPr>
              <a:t>Tagxedo</a:t>
            </a:r>
            <a:r>
              <a:rPr lang="ru-RU" sz="1600" dirty="0" smtClean="0">
                <a:latin typeface="Georgia Pro" pitchFamily="18" charset="0"/>
              </a:rPr>
              <a:t> Генерация облака слов с действующими ссылками поиска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6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6"/>
              </a:rPr>
              <a:t>Ultimate</a:t>
            </a:r>
            <a:r>
              <a:rPr lang="ru-RU" sz="1600" dirty="0" smtClean="0">
                <a:latin typeface="Georgia Pro" pitchFamily="18" charset="0"/>
                <a:hlinkClick r:id="rId16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6"/>
              </a:rPr>
              <a:t>FlashFace</a:t>
            </a:r>
            <a:r>
              <a:rPr lang="ru-RU" sz="1600" dirty="0" smtClean="0">
                <a:latin typeface="Georgia Pro" pitchFamily="18" charset="0"/>
                <a:hlinkClick r:id="rId16"/>
              </a:rPr>
              <a:t> </a:t>
            </a:r>
            <a:r>
              <a:rPr lang="ru-RU" sz="1600" dirty="0" smtClean="0">
                <a:latin typeface="Georgia Pro" pitchFamily="18" charset="0"/>
              </a:rPr>
              <a:t>  создание фотороботов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7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7"/>
              </a:rPr>
              <a:t>WordCloud</a:t>
            </a:r>
            <a:r>
              <a:rPr lang="ru-RU" sz="1600" dirty="0" smtClean="0">
                <a:latin typeface="Georgia Pro" pitchFamily="18" charset="0"/>
              </a:rPr>
              <a:t> генерация облака слов сайта/</a:t>
            </a:r>
            <a:r>
              <a:rPr lang="ru-RU" sz="1600" dirty="0" err="1" smtClean="0">
                <a:latin typeface="Georgia Pro" pitchFamily="18" charset="0"/>
              </a:rPr>
              <a:t>блога</a:t>
            </a:r>
            <a:r>
              <a:rPr lang="ru-RU" sz="1600" dirty="0" smtClean="0">
                <a:latin typeface="Georgia Pro" pitchFamily="18" charset="0"/>
              </a:rPr>
              <a:t> по ссылке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8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8"/>
              </a:rPr>
              <a:t>Word</a:t>
            </a:r>
            <a:r>
              <a:rPr lang="ru-RU" sz="1600" dirty="0" smtClean="0">
                <a:latin typeface="Georgia Pro" pitchFamily="18" charset="0"/>
                <a:hlinkClick r:id="rId18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8"/>
              </a:rPr>
              <a:t>It</a:t>
            </a:r>
            <a:r>
              <a:rPr lang="ru-RU" sz="1600" dirty="0" smtClean="0">
                <a:latin typeface="Georgia Pro" pitchFamily="18" charset="0"/>
                <a:hlinkClick r:id="rId18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8"/>
              </a:rPr>
              <a:t>Out</a:t>
            </a:r>
            <a:r>
              <a:rPr lang="ru-RU" sz="1600" dirty="0" smtClean="0">
                <a:latin typeface="Georgia Pro" pitchFamily="18" charset="0"/>
                <a:hlinkClick r:id="rId18"/>
              </a:rPr>
              <a:t> </a:t>
            </a:r>
            <a:r>
              <a:rPr lang="ru-RU" sz="1600" dirty="0" smtClean="0">
                <a:latin typeface="Georgia Pro" pitchFamily="18" charset="0"/>
              </a:rPr>
              <a:t>генерация облака слов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en-US" sz="1600" dirty="0" smtClean="0">
                <a:latin typeface="Georgia Pro" pitchFamily="18" charset="0"/>
                <a:hlinkClick r:id="rId19"/>
              </a:rPr>
              <a:t> </a:t>
            </a:r>
            <a:r>
              <a:rPr lang="ru-RU" sz="1600" dirty="0" err="1" smtClean="0">
                <a:latin typeface="Georgia Pro" pitchFamily="18" charset="0"/>
                <a:hlinkClick r:id="rId19"/>
              </a:rPr>
              <a:t>Wordle-net</a:t>
            </a:r>
            <a:r>
              <a:rPr lang="ru-RU" sz="1600" dirty="0" smtClean="0">
                <a:latin typeface="Georgia Pro" pitchFamily="18" charset="0"/>
              </a:rPr>
              <a:t> генерация облака ключевых слов</a:t>
            </a:r>
          </a:p>
          <a:p>
            <a:pPr fontAlgn="base">
              <a:buFont typeface="Wingdings" pitchFamily="2" charset="2"/>
              <a:buChar char="q"/>
              <a:tabLst>
                <a:tab pos="358775" algn="l"/>
              </a:tabLst>
            </a:pPr>
            <a:r>
              <a:rPr lang="ru-RU" sz="1600" dirty="0" smtClean="0">
                <a:latin typeface="Georgia Pro" pitchFamily="18" charset="0"/>
                <a:hlinkClick r:id="rId20"/>
              </a:rPr>
              <a:t> </a:t>
            </a:r>
            <a:r>
              <a:rPr lang="en-US" sz="1600" dirty="0" smtClean="0">
                <a:latin typeface="Georgia Pro" pitchFamily="18" charset="0"/>
                <a:hlinkClick r:id="rId20"/>
              </a:rPr>
              <a:t>Wordart.com</a:t>
            </a:r>
            <a:r>
              <a:rPr lang="en-US" sz="1600" dirty="0" smtClean="0">
                <a:latin typeface="Georgia Pro" pitchFamily="18" charset="0"/>
              </a:rPr>
              <a:t> </a:t>
            </a:r>
            <a:r>
              <a:rPr lang="ru-RU" sz="1600" dirty="0" err="1" smtClean="0">
                <a:latin typeface="Georgia Pro" pitchFamily="18" charset="0"/>
              </a:rPr>
              <a:t>онлайн-создатель</a:t>
            </a:r>
            <a:r>
              <a:rPr lang="ru-RU" sz="1600" dirty="0" smtClean="0">
                <a:latin typeface="Georgia Pro" pitchFamily="18" charset="0"/>
              </a:rPr>
              <a:t> облачного искусства</a:t>
            </a:r>
          </a:p>
          <a:p>
            <a:pPr fontAlgn="base">
              <a:buFont typeface="Wingdings" pitchFamily="2" charset="2"/>
              <a:buChar char="q"/>
            </a:pPr>
            <a:endParaRPr lang="en-US" sz="1400" dirty="0" smtClean="0">
              <a:latin typeface="Georgia Pro" pitchFamily="18" charset="0"/>
            </a:endParaRPr>
          </a:p>
          <a:p>
            <a:pPr fontAlgn="base">
              <a:buFont typeface="Wingdings" pitchFamily="2" charset="2"/>
              <a:buChar char="q"/>
            </a:pPr>
            <a:endParaRPr lang="ru-RU" sz="1400" dirty="0">
              <a:latin typeface="Georgia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7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544178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Виртуальные доски для групповой работы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 l="11538"/>
          <a:stretch>
            <a:fillRect/>
          </a:stretch>
        </p:blipFill>
        <p:spPr bwMode="auto">
          <a:xfrm>
            <a:off x="1" y="2463583"/>
            <a:ext cx="7496174" cy="371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 descr="https://sites.google.com/site/badanovweb2/_/rsrc/1379387957497/home/popplet/2013-09-17_071853.png"/>
          <p:cNvPicPr>
            <a:picLocks noChangeAspect="1" noChangeArrowheads="1"/>
          </p:cNvPicPr>
          <p:nvPr/>
        </p:nvPicPr>
        <p:blipFill>
          <a:blip r:embed="rId5"/>
          <a:srcRect t="8325"/>
          <a:stretch>
            <a:fillRect/>
          </a:stretch>
        </p:blipFill>
        <p:spPr bwMode="auto">
          <a:xfrm>
            <a:off x="7683269" y="2324439"/>
            <a:ext cx="4500562" cy="4042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250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Ссылки на виртуальные доски для групповой работы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95519" y="2304490"/>
            <a:ext cx="90011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Conceptboard</a:t>
            </a:r>
            <a:r>
              <a:rPr lang="ru-RU" sz="1600" dirty="0" smtClean="0">
                <a:latin typeface="Gill Sans Nova" pitchFamily="34" charset="0"/>
              </a:rPr>
              <a:t> совместное редактирование, виртуальная доска https://sites.google.com/site/badanovweb2/home/conceptboard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DabbleBoard</a:t>
            </a:r>
            <a:r>
              <a:rPr lang="ru-RU" sz="1600" dirty="0" smtClean="0">
                <a:latin typeface="Gill Sans Nova" pitchFamily="34" charset="0"/>
              </a:rPr>
              <a:t> совместное редактирование без регистрации  https://sites.google.com/site/badanovweb2/home/servis-dabbleboard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FlockDraw</a:t>
            </a: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 </a:t>
            </a:r>
            <a:r>
              <a:rPr lang="ru-RU" sz="1600" dirty="0" smtClean="0">
                <a:latin typeface="Gill Sans Nova" pitchFamily="34" charset="0"/>
              </a:rPr>
              <a:t>— </a:t>
            </a:r>
            <a:r>
              <a:rPr lang="ru-RU" sz="1600" dirty="0" err="1" smtClean="0">
                <a:latin typeface="Gill Sans Nova" pitchFamily="34" charset="0"/>
              </a:rPr>
              <a:t>cовместное</a:t>
            </a:r>
            <a:r>
              <a:rPr lang="ru-RU" sz="1600" dirty="0" smtClean="0">
                <a:latin typeface="Gill Sans Nova" pitchFamily="34" charset="0"/>
              </a:rPr>
              <a:t> рисование и работа с виртуальной доской  https://sites.google.com/site/badanovweb2/home/flockdraw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Notaland</a:t>
            </a:r>
            <a:r>
              <a:rPr lang="ru-RU" sz="1600" dirty="0" smtClean="0">
                <a:latin typeface="Gill Sans Nova" pitchFamily="34" charset="0"/>
              </a:rPr>
              <a:t> виртуальная доска для групповой работы — интеграция различного </a:t>
            </a:r>
            <a:r>
              <a:rPr lang="ru-RU" sz="1600" dirty="0" err="1" smtClean="0">
                <a:latin typeface="Gill Sans Nova" pitchFamily="34" charset="0"/>
              </a:rPr>
              <a:t>контента</a:t>
            </a:r>
            <a:r>
              <a:rPr lang="ru-RU" sz="1600" dirty="0" smtClean="0">
                <a:latin typeface="Gill Sans Nova" pitchFamily="34" charset="0"/>
              </a:rPr>
              <a:t>  https://sites.google.com/site/badanovweb2/home/notaland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Primary</a:t>
            </a: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Paint</a:t>
            </a:r>
            <a:r>
              <a:rPr lang="ru-RU" sz="1600" dirty="0" smtClean="0">
                <a:latin typeface="Gill Sans Nova" pitchFamily="34" charset="0"/>
              </a:rPr>
              <a:t> виртуальная доска для совместной работы без регистрации  https://sites.google.com/site/badanovweb2/home/primary-paint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Popplet</a:t>
            </a:r>
            <a:r>
              <a:rPr lang="ru-RU" sz="1600" dirty="0" smtClean="0">
                <a:latin typeface="Gill Sans Nova" pitchFamily="34" charset="0"/>
              </a:rPr>
              <a:t> — виртуальная стена (доска) для работы с мультимедиа объектами в группе  https://sites.google.com/site/badanovweb2/home/popplet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Scriblink</a:t>
            </a:r>
            <a:r>
              <a:rPr lang="ru-RU" sz="1600" dirty="0" smtClean="0">
                <a:latin typeface="Gill Sans Nova" pitchFamily="34" charset="0"/>
              </a:rPr>
              <a:t> виртуальная доска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Scrumlr </a:t>
            </a:r>
            <a:r>
              <a:rPr lang="ru-RU" sz="1600" dirty="0" smtClean="0">
                <a:latin typeface="Gill Sans Nova" pitchFamily="34" charset="0"/>
              </a:rPr>
              <a:t>виртуальная доска со </a:t>
            </a:r>
            <a:r>
              <a:rPr lang="ru-RU" sz="1600" dirty="0" err="1" smtClean="0">
                <a:latin typeface="Gill Sans Nova" pitchFamily="34" charset="0"/>
              </a:rPr>
              <a:t>стикерами</a:t>
            </a:r>
            <a:r>
              <a:rPr lang="ru-RU" sz="1600" dirty="0" smtClean="0">
                <a:latin typeface="Gill Sans Nova" pitchFamily="34" charset="0"/>
              </a:rPr>
              <a:t>. Групповая работа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Twiddla</a:t>
            </a: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dirty="0" smtClean="0">
                <a:latin typeface="Gill Sans Nova" pitchFamily="34" charset="0"/>
              </a:rPr>
              <a:t>виртуальная интерактивная доска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Vyew</a:t>
            </a:r>
            <a:r>
              <a:rPr lang="ru-RU" sz="1600" dirty="0" smtClean="0">
                <a:latin typeface="Gill Sans Nova" pitchFamily="34" charset="0"/>
              </a:rPr>
              <a:t> сервис совещаний, обучения, виртуальная доска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Writeboard</a:t>
            </a:r>
            <a:r>
              <a:rPr lang="ru-RU" sz="1600" dirty="0" smtClean="0">
                <a:latin typeface="Gill Sans Nova" pitchFamily="34" charset="0"/>
              </a:rPr>
              <a:t> совместное редактирование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</a:t>
            </a:r>
            <a:r>
              <a:rPr lang="ru-RU" sz="1600" u="sng" dirty="0" err="1" smtClean="0">
                <a:solidFill>
                  <a:srgbClr val="FF0000"/>
                </a:solidFill>
                <a:latin typeface="Gill Sans Nova" pitchFamily="34" charset="0"/>
              </a:rPr>
              <a:t>WikiWall</a:t>
            </a:r>
            <a:r>
              <a:rPr lang="ru-RU" sz="1600" u="sng" dirty="0" smtClean="0">
                <a:solidFill>
                  <a:srgbClr val="FF0000"/>
                </a:solidFill>
                <a:latin typeface="Gill Sans Nova" pitchFamily="34" charset="0"/>
              </a:rPr>
              <a:t> работа </a:t>
            </a:r>
            <a:r>
              <a:rPr lang="ru-RU" sz="1600" dirty="0" smtClean="0">
                <a:latin typeface="Gill Sans Nova" pitchFamily="34" charset="0"/>
              </a:rPr>
              <a:t>в группе с информацией</a:t>
            </a:r>
            <a:endParaRPr lang="ru-RU" sz="16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37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Графика онлайн (редакторы, хостинг, анимация, коллажи)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 b="9787"/>
          <a:stretch>
            <a:fillRect/>
          </a:stretch>
        </p:blipFill>
        <p:spPr bwMode="auto">
          <a:xfrm>
            <a:off x="1" y="2414950"/>
            <a:ext cx="442912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 descr="https://761c531f-a-62cb3a1a-s-sites.googlegroups.com/site/badanovweb2/home/picasa/2011-08-18_120346.jpg?attachauth=ANoY7cpgkSWS75OJPdOyVpJ9QHEoC1TLu8LlBSbnO0L-idOUq2a61IIeXbtsUPFTElmmibOyiP9cQuGgxWef5UL0z5ReG6N4B2Gype8rE_oHMSDBEoWHYHueG9GSOU5_3tMtywoZScoAntCmOZjJBPFlWt-el0cwsn0ZW-fvpvLvqzlbYVE1LMFWNJhNKrmce7z26zL4OTCIg5Tbc7C-Q72o8cYcxa3ELFzpRr9C5kOovChv8JnTkCY%3D&amp;attredirects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7138" y="2933701"/>
            <a:ext cx="8146694" cy="3898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737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3"/>
            <a:ext cx="6831106" cy="930647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Ссылки на графические ресурсы онлайн (редакторы, хостинг, анимация, коллажи)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90744" y="2280313"/>
            <a:ext cx="900115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100" dirty="0" err="1" smtClean="0">
                <a:latin typeface="Gill Sans Nova" pitchFamily="34" charset="0"/>
                <a:hlinkClick r:id="rId4"/>
              </a:rPr>
              <a:t>artPad</a:t>
            </a:r>
            <a:r>
              <a:rPr lang="ru-RU" sz="1100" dirty="0" smtClean="0">
                <a:latin typeface="Gill Sans Nova" pitchFamily="34" charset="0"/>
              </a:rPr>
              <a:t> -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r>
              <a:rPr lang="ru-RU" sz="1100" dirty="0" smtClean="0">
                <a:latin typeface="Gill Sans Nova" pitchFamily="34" charset="0"/>
              </a:rPr>
              <a:t> </a:t>
            </a:r>
            <a:r>
              <a:rPr lang="ru-RU" sz="1100" dirty="0" err="1" smtClean="0">
                <a:latin typeface="Gill Sans Nova" pitchFamily="34" charset="0"/>
              </a:rPr>
              <a:t>рисовалка</a:t>
            </a:r>
            <a:r>
              <a:rPr lang="ru-RU" sz="1100" dirty="0" smtClean="0">
                <a:latin typeface="Gill Sans Nova" pitchFamily="34" charset="0"/>
              </a:rPr>
              <a:t> 			</a:t>
            </a:r>
            <a:r>
              <a:rPr lang="ru-RU" sz="1100" dirty="0" err="1" smtClean="0">
                <a:latin typeface="Gill Sans Nova" pitchFamily="34" charset="0"/>
                <a:hlinkClick r:id="rId5"/>
              </a:rPr>
              <a:t>Aviary</a:t>
            </a:r>
            <a:r>
              <a:rPr lang="ru-RU" sz="1100" dirty="0" smtClean="0">
                <a:latin typeface="Gill Sans Nova" pitchFamily="34" charset="0"/>
                <a:hlinkClick r:id="rId5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5"/>
              </a:rPr>
              <a:t>фоторедактор</a:t>
            </a:r>
            <a:r>
              <a:rPr lang="ru-RU" sz="1100" dirty="0" smtClean="0">
                <a:latin typeface="Gill Sans Nova" pitchFamily="34" charset="0"/>
              </a:rPr>
              <a:t> редактируем фото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6"/>
              </a:rPr>
              <a:t>Aviary</a:t>
            </a:r>
            <a:r>
              <a:rPr lang="ru-RU" sz="1100" dirty="0" smtClean="0">
                <a:latin typeface="Gill Sans Nova" pitchFamily="34" charset="0"/>
                <a:hlinkClick r:id="rId6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6"/>
              </a:rPr>
              <a:t>Phoenix</a:t>
            </a:r>
            <a:r>
              <a:rPr lang="ru-RU" sz="1100" dirty="0" smtClean="0">
                <a:latin typeface="Gill Sans Nova" pitchFamily="34" charset="0"/>
              </a:rPr>
              <a:t> Совместное редактирование рисунков 	</a:t>
            </a:r>
            <a:r>
              <a:rPr lang="ru-RU" sz="1100" dirty="0" err="1" smtClean="0">
                <a:latin typeface="Gill Sans Nova" pitchFamily="34" charset="0"/>
                <a:hlinkClick r:id="rId7"/>
              </a:rPr>
              <a:t>BannerSnack</a:t>
            </a:r>
            <a:r>
              <a:rPr lang="ru-RU" sz="1100" dirty="0" smtClean="0">
                <a:latin typeface="Gill Sans Nova" pitchFamily="34" charset="0"/>
              </a:rPr>
              <a:t> создание </a:t>
            </a:r>
            <a:r>
              <a:rPr lang="ru-RU" sz="1100" dirty="0" err="1" smtClean="0">
                <a:latin typeface="Gill Sans Nova" pitchFamily="34" charset="0"/>
              </a:rPr>
              <a:t>банеров</a:t>
            </a:r>
            <a:endParaRPr lang="ru-RU" sz="1100" dirty="0" smtClean="0">
              <a:latin typeface="Gill Sans Nova" pitchFamily="34" charset="0"/>
            </a:endParaRP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8"/>
              </a:rPr>
              <a:t>Blingee</a:t>
            </a:r>
            <a:r>
              <a:rPr lang="ru-RU" sz="1100" dirty="0" smtClean="0">
                <a:latin typeface="Gill Sans Nova" pitchFamily="34" charset="0"/>
              </a:rPr>
              <a:t> создание анимированных изображений 	</a:t>
            </a:r>
            <a:r>
              <a:rPr lang="ru-RU" sz="1100" dirty="0" err="1" smtClean="0">
                <a:latin typeface="Gill Sans Nova" pitchFamily="34" charset="0"/>
                <a:hlinkClick r:id="rId9"/>
              </a:rPr>
              <a:t>Doink</a:t>
            </a:r>
            <a:r>
              <a:rPr lang="ru-RU" sz="1100" dirty="0" smtClean="0">
                <a:latin typeface="Gill Sans Nova" pitchFamily="34" charset="0"/>
              </a:rPr>
              <a:t> -мультипликация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0"/>
              </a:rPr>
              <a:t>Drav.to</a:t>
            </a:r>
            <a:r>
              <a:rPr lang="ru-RU" sz="1100" dirty="0" smtClean="0">
                <a:latin typeface="Gill Sans Nova" pitchFamily="34" charset="0"/>
                <a:hlinkClick r:id="rId10"/>
              </a:rPr>
              <a:t> — рисование </a:t>
            </a:r>
            <a:r>
              <a:rPr lang="ru-RU" sz="1100" dirty="0" err="1" smtClean="0">
                <a:latin typeface="Gill Sans Nova" pitchFamily="34" charset="0"/>
                <a:hlinkClick r:id="rId10"/>
              </a:rPr>
              <a:t>онлайн</a:t>
            </a:r>
            <a:r>
              <a:rPr lang="ru-RU" sz="1100" dirty="0" smtClean="0">
                <a:latin typeface="Gill Sans Nova" pitchFamily="34" charset="0"/>
              </a:rPr>
              <a:t> 			</a:t>
            </a:r>
            <a:r>
              <a:rPr lang="ru-RU" sz="1100" dirty="0" err="1" smtClean="0">
                <a:latin typeface="Gill Sans Nova" pitchFamily="34" charset="0"/>
                <a:hlinkClick r:id="rId11"/>
              </a:rPr>
              <a:t>Draw</a:t>
            </a:r>
            <a:r>
              <a:rPr lang="ru-RU" sz="1100" dirty="0" smtClean="0">
                <a:latin typeface="Gill Sans Nova" pitchFamily="34" charset="0"/>
                <a:hlinkClick r:id="rId11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11"/>
              </a:rPr>
              <a:t>a</a:t>
            </a:r>
            <a:r>
              <a:rPr lang="ru-RU" sz="1100" dirty="0" smtClean="0">
                <a:latin typeface="Gill Sans Nova" pitchFamily="34" charset="0"/>
                <a:hlinkClick r:id="rId11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11"/>
              </a:rPr>
              <a:t>Shtickman</a:t>
            </a:r>
            <a:r>
              <a:rPr lang="ru-RU" sz="1100" dirty="0" smtClean="0">
                <a:latin typeface="Gill Sans Nova" pitchFamily="34" charset="0"/>
              </a:rPr>
              <a:t> анимация, рисуем на сервисе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2"/>
              </a:rPr>
              <a:t>Drawi</a:t>
            </a:r>
            <a:r>
              <a:rPr lang="ru-RU" sz="1100" dirty="0" smtClean="0">
                <a:latin typeface="Gill Sans Nova" pitchFamily="34" charset="0"/>
              </a:rPr>
              <a:t>— рисование 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r>
              <a:rPr lang="ru-RU" sz="1100" dirty="0" smtClean="0">
                <a:latin typeface="Gill Sans Nova" pitchFamily="34" charset="0"/>
              </a:rPr>
              <a:t> 			</a:t>
            </a:r>
            <a:r>
              <a:rPr lang="ru-RU" sz="1100" dirty="0" err="1" smtClean="0">
                <a:latin typeface="Gill Sans Nova" pitchFamily="34" charset="0"/>
                <a:hlinkClick r:id="rId13"/>
              </a:rPr>
              <a:t>FotoTricks</a:t>
            </a:r>
            <a:r>
              <a:rPr lang="ru-RU" sz="1100" dirty="0" smtClean="0">
                <a:latin typeface="Gill Sans Nova" pitchFamily="34" charset="0"/>
              </a:rPr>
              <a:t> для создания коллажей, анимации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4"/>
              </a:rPr>
              <a:t>Fishup</a:t>
            </a:r>
            <a:r>
              <a:rPr lang="ru-RU" sz="1100" dirty="0" smtClean="0">
                <a:latin typeface="Gill Sans Nova" pitchFamily="34" charset="0"/>
              </a:rPr>
              <a:t> -</a:t>
            </a:r>
            <a:r>
              <a:rPr lang="ru-RU" sz="1100" dirty="0" err="1" smtClean="0">
                <a:latin typeface="Gill Sans Nova" pitchFamily="34" charset="0"/>
              </a:rPr>
              <a:t>фотохостинг</a:t>
            </a:r>
            <a:r>
              <a:rPr lang="ru-RU" sz="1100" dirty="0" smtClean="0">
                <a:latin typeface="Gill Sans Nova" pitchFamily="34" charset="0"/>
              </a:rPr>
              <a:t> и работа с фото, социальный сервис по интересам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5"/>
              </a:rPr>
              <a:t>FunPhotoBox</a:t>
            </a:r>
            <a:r>
              <a:rPr lang="ru-RU" sz="1100" dirty="0" smtClean="0">
                <a:latin typeface="Gill Sans Nova" pitchFamily="34" charset="0"/>
              </a:rPr>
              <a:t> создание коллажей анимированных изображений, открыток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6"/>
              </a:rPr>
              <a:t>Glitterfy</a:t>
            </a:r>
            <a:r>
              <a:rPr lang="ru-RU" sz="1100" dirty="0" smtClean="0">
                <a:latin typeface="Gill Sans Nova" pitchFamily="34" charset="0"/>
              </a:rPr>
              <a:t> — фотоэффекты к вашим фотографиям анимированные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7"/>
              </a:rPr>
              <a:t>Graphing</a:t>
            </a:r>
            <a:r>
              <a:rPr lang="ru-RU" sz="1100" dirty="0" smtClean="0">
                <a:latin typeface="Gill Sans Nova" pitchFamily="34" charset="0"/>
              </a:rPr>
              <a:t> — </a:t>
            </a:r>
            <a:r>
              <a:rPr lang="ru-RU" sz="1100" dirty="0" err="1" smtClean="0">
                <a:latin typeface="Gill Sans Nova" pitchFamily="34" charset="0"/>
              </a:rPr>
              <a:t>фотохостинг</a:t>
            </a:r>
            <a:r>
              <a:rPr lang="ru-RU" sz="1100" dirty="0" smtClean="0">
                <a:latin typeface="Gill Sans Nova" pitchFamily="34" charset="0"/>
              </a:rPr>
              <a:t>, редактор, построение диаграмм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8"/>
              </a:rPr>
              <a:t>ImageChef</a:t>
            </a:r>
            <a:r>
              <a:rPr lang="ru-RU" sz="1100" dirty="0" smtClean="0">
                <a:latin typeface="Gill Sans Nova" pitchFamily="34" charset="0"/>
                <a:hlinkClick r:id="rId18"/>
              </a:rPr>
              <a:t>  </a:t>
            </a:r>
            <a:r>
              <a:rPr lang="ru-RU" sz="1100" dirty="0" smtClean="0">
                <a:latin typeface="Gill Sans Nova" pitchFamily="34" charset="0"/>
              </a:rPr>
              <a:t>создание анимированных открыток, альбомов, облаков из слов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19"/>
              </a:rPr>
              <a:t>Liveshare</a:t>
            </a:r>
            <a:r>
              <a:rPr lang="ru-RU" sz="1100" dirty="0" smtClean="0">
                <a:latin typeface="Gill Sans Nova" pitchFamily="34" charset="0"/>
                <a:hlinkClick r:id="rId19"/>
              </a:rPr>
              <a:t> фотоленты</a:t>
            </a:r>
            <a:r>
              <a:rPr lang="ru-RU" sz="1100" dirty="0" smtClean="0">
                <a:latin typeface="Gill Sans Nova" pitchFamily="34" charset="0"/>
              </a:rPr>
              <a:t> 			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0"/>
              </a:rPr>
              <a:t>Mapwing</a:t>
            </a:r>
            <a:r>
              <a:rPr lang="ru-RU" sz="1100" dirty="0" smtClean="0">
                <a:latin typeface="Gill Sans Nova" pitchFamily="34" charset="0"/>
              </a:rPr>
              <a:t> создание интерактивных изображений, туров, экскурсий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1"/>
              </a:rPr>
              <a:t>Photofunia</a:t>
            </a:r>
            <a:r>
              <a:rPr lang="ru-RU" sz="1100" dirty="0" smtClean="0">
                <a:latin typeface="Gill Sans Nova" pitchFamily="34" charset="0"/>
                <a:hlinkClick r:id="rId21"/>
              </a:rPr>
              <a:t> </a:t>
            </a:r>
            <a:r>
              <a:rPr lang="ru-RU" sz="1100" dirty="0" smtClean="0">
                <a:latin typeface="Gill Sans Nova" pitchFamily="34" charset="0"/>
              </a:rPr>
              <a:t> создание </a:t>
            </a:r>
            <a:r>
              <a:rPr lang="ru-RU" sz="1100" dirty="0" err="1" smtClean="0">
                <a:latin typeface="Gill Sans Nova" pitchFamily="34" charset="0"/>
              </a:rPr>
              <a:t>фотоколлажей</a:t>
            </a:r>
            <a:r>
              <a:rPr lang="ru-RU" sz="1100" dirty="0" smtClean="0">
                <a:latin typeface="Gill Sans Nova" pitchFamily="34" charset="0"/>
              </a:rPr>
              <a:t>, анимированных фото из ваших фотографий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2"/>
              </a:rPr>
              <a:t>Pixlr</a:t>
            </a:r>
            <a:r>
              <a:rPr lang="ru-RU" sz="1100" dirty="0" smtClean="0">
                <a:latin typeface="Gill Sans Nova" pitchFamily="34" charset="0"/>
                <a:hlinkClick r:id="rId22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22"/>
              </a:rPr>
              <a:t>Photo</a:t>
            </a:r>
            <a:r>
              <a:rPr lang="ru-RU" sz="1100" dirty="0" smtClean="0">
                <a:latin typeface="Gill Sans Nova" pitchFamily="34" charset="0"/>
                <a:hlinkClick r:id="rId22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22"/>
              </a:rPr>
              <a:t>editor</a:t>
            </a:r>
            <a:r>
              <a:rPr lang="ru-RU" sz="1100" dirty="0" smtClean="0">
                <a:latin typeface="Gill Sans Nova" pitchFamily="34" charset="0"/>
              </a:rPr>
              <a:t> Редактор фотоизображений (слои, кириллица)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3"/>
              </a:rPr>
              <a:t>Pixisnap</a:t>
            </a:r>
            <a:r>
              <a:rPr lang="ru-RU" sz="1100" dirty="0" smtClean="0">
                <a:latin typeface="Gill Sans Nova" pitchFamily="34" charset="0"/>
              </a:rPr>
              <a:t> создание </a:t>
            </a:r>
            <a:r>
              <a:rPr lang="ru-RU" sz="1100" dirty="0" err="1" smtClean="0">
                <a:latin typeface="Gill Sans Nova" pitchFamily="34" charset="0"/>
              </a:rPr>
              <a:t>фотомозаики</a:t>
            </a:r>
            <a:r>
              <a:rPr lang="ru-RU" sz="1100" dirty="0" smtClean="0">
                <a:latin typeface="Gill Sans Nova" pitchFamily="34" charset="0"/>
              </a:rPr>
              <a:t> и имитации </a:t>
            </a:r>
            <a:r>
              <a:rPr lang="ru-RU" sz="1100" dirty="0" err="1" smtClean="0">
                <a:latin typeface="Gill Sans Nova" pitchFamily="34" charset="0"/>
              </a:rPr>
              <a:t>поляроидного</a:t>
            </a:r>
            <a:r>
              <a:rPr lang="ru-RU" sz="1100" dirty="0" smtClean="0">
                <a:latin typeface="Gill Sans Nova" pitchFamily="34" charset="0"/>
              </a:rPr>
              <a:t> снимка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4"/>
              </a:rPr>
              <a:t>Pixslr</a:t>
            </a:r>
            <a:r>
              <a:rPr lang="ru-RU" sz="1100" dirty="0" smtClean="0">
                <a:latin typeface="Gill Sans Nova" pitchFamily="34" charset="0"/>
                <a:hlinkClick r:id="rId24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24"/>
              </a:rPr>
              <a:t>o</a:t>
            </a:r>
            <a:r>
              <a:rPr lang="ru-RU" sz="1100" dirty="0" smtClean="0">
                <a:latin typeface="Gill Sans Nova" pitchFamily="34" charset="0"/>
                <a:hlinkClick r:id="rId24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24"/>
              </a:rPr>
              <a:t>Matic</a:t>
            </a:r>
            <a:r>
              <a:rPr lang="ru-RU" sz="1100" dirty="0" smtClean="0">
                <a:latin typeface="Gill Sans Nova" pitchFamily="34" charset="0"/>
              </a:rPr>
              <a:t>  применение различных фотоэффектов к загруженной фотографии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5"/>
              </a:rPr>
              <a:t>PiZap</a:t>
            </a:r>
            <a:r>
              <a:rPr lang="ru-RU" sz="1100" dirty="0" smtClean="0">
                <a:latin typeface="Gill Sans Nova" pitchFamily="34" charset="0"/>
              </a:rPr>
              <a:t> создание коллажей, редактируем фото, фоновое изображение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6"/>
              </a:rPr>
              <a:t>PsykoPaint</a:t>
            </a:r>
            <a:r>
              <a:rPr lang="ru-RU" sz="1100" dirty="0" smtClean="0">
                <a:latin typeface="Gill Sans Nova" pitchFamily="34" charset="0"/>
                <a:hlinkClick r:id="rId26"/>
              </a:rPr>
              <a:t> 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r>
              <a:rPr lang="ru-RU" sz="1100" dirty="0" smtClean="0">
                <a:latin typeface="Gill Sans Nova" pitchFamily="34" charset="0"/>
              </a:rPr>
              <a:t> рисование и художественная обработка фотографий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7"/>
              </a:rPr>
              <a:t>Slide</a:t>
            </a:r>
            <a:r>
              <a:rPr lang="ru-RU" sz="1100" dirty="0" smtClean="0">
                <a:latin typeface="Gill Sans Nova" pitchFamily="34" charset="0"/>
                <a:hlinkClick r:id="rId27"/>
              </a:rPr>
              <a:t> </a:t>
            </a:r>
            <a:r>
              <a:rPr lang="ru-RU" sz="1100" dirty="0" err="1" smtClean="0">
                <a:latin typeface="Gill Sans Nova" pitchFamily="34" charset="0"/>
                <a:hlinkClick r:id="rId27"/>
              </a:rPr>
              <a:t>слайдшоу</a:t>
            </a:r>
            <a:r>
              <a:rPr lang="ru-RU" sz="1100" dirty="0" smtClean="0">
                <a:latin typeface="Gill Sans Nova" pitchFamily="34" charset="0"/>
                <a:hlinkClick r:id="rId27"/>
              </a:rPr>
              <a:t> из фотографий</a:t>
            </a:r>
            <a:r>
              <a:rPr lang="ru-RU" sz="1100" dirty="0" smtClean="0">
                <a:latin typeface="Gill Sans Nova" pitchFamily="34" charset="0"/>
              </a:rPr>
              <a:t> 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</a:rPr>
              <a:t>Smotre</a:t>
            </a:r>
            <a:r>
              <a:rPr lang="ru-RU" sz="1100" dirty="0" smtClean="0">
                <a:latin typeface="Gill Sans Nova" pitchFamily="34" charset="0"/>
              </a:rPr>
              <a:t> создание виртуальных плакатов (</a:t>
            </a:r>
            <a:r>
              <a:rPr lang="ru-RU" sz="1100" dirty="0" err="1" smtClean="0">
                <a:latin typeface="Gill Sans Nova" pitchFamily="34" charset="0"/>
              </a:rPr>
              <a:t>флаеров</a:t>
            </a:r>
            <a:r>
              <a:rPr lang="ru-RU" sz="1100" dirty="0" smtClean="0">
                <a:latin typeface="Gill Sans Nova" pitchFamily="34" charset="0"/>
              </a:rPr>
              <a:t>)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8"/>
              </a:rPr>
              <a:t>Thisissand</a:t>
            </a:r>
            <a:r>
              <a:rPr lang="ru-RU" sz="1100" dirty="0" smtClean="0">
                <a:latin typeface="Gill Sans Nova" pitchFamily="34" charset="0"/>
                <a:hlinkClick r:id="rId28"/>
              </a:rPr>
              <a:t> </a:t>
            </a:r>
            <a:r>
              <a:rPr lang="ru-RU" sz="1100" dirty="0" smtClean="0">
                <a:latin typeface="Gill Sans Nova" pitchFamily="34" charset="0"/>
              </a:rPr>
              <a:t>рисование цветным песком 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endParaRPr lang="ru-RU" sz="1100" dirty="0" smtClean="0">
              <a:latin typeface="Gill Sans Nova" pitchFamily="34" charset="0"/>
            </a:endParaRP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29"/>
              </a:rPr>
              <a:t>vRamke</a:t>
            </a:r>
            <a:r>
              <a:rPr lang="ru-RU" sz="1100" dirty="0" smtClean="0">
                <a:latin typeface="Gill Sans Nova" pitchFamily="34" charset="0"/>
              </a:rPr>
              <a:t> 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r>
              <a:rPr lang="ru-RU" sz="1100" dirty="0" smtClean="0">
                <a:latin typeface="Gill Sans Nova" pitchFamily="34" charset="0"/>
              </a:rPr>
              <a:t> сервис </a:t>
            </a:r>
            <a:r>
              <a:rPr lang="ru-RU" sz="1100" dirty="0" err="1" smtClean="0">
                <a:latin typeface="Gill Sans Nova" pitchFamily="34" charset="0"/>
              </a:rPr>
              <a:t>фоторамок</a:t>
            </a:r>
            <a:r>
              <a:rPr lang="ru-RU" sz="1100" dirty="0" smtClean="0">
                <a:latin typeface="Gill Sans Nova" pitchFamily="34" charset="0"/>
              </a:rPr>
              <a:t> для ваших фото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30"/>
              </a:rPr>
              <a:t>WebInpaint</a:t>
            </a:r>
            <a:r>
              <a:rPr lang="ru-RU" sz="1100" dirty="0" smtClean="0">
                <a:latin typeface="Gill Sans Nova" pitchFamily="34" charset="0"/>
              </a:rPr>
              <a:t> — коррекция фотоизображений, удаление лишних деталей</a:t>
            </a: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31"/>
              </a:rPr>
              <a:t>Гифовина</a:t>
            </a:r>
            <a:r>
              <a:rPr lang="ru-RU" sz="1100" dirty="0" smtClean="0">
                <a:latin typeface="Gill Sans Nova" pitchFamily="34" charset="0"/>
              </a:rPr>
              <a:t> создание </a:t>
            </a:r>
            <a:r>
              <a:rPr lang="ru-RU" sz="1100" dirty="0" err="1" smtClean="0">
                <a:latin typeface="Gill Sans Nova" pitchFamily="34" charset="0"/>
              </a:rPr>
              <a:t>gif</a:t>
            </a:r>
            <a:r>
              <a:rPr lang="ru-RU" sz="1100" dirty="0" smtClean="0">
                <a:latin typeface="Gill Sans Nova" pitchFamily="34" charset="0"/>
              </a:rPr>
              <a:t> анимации </a:t>
            </a:r>
            <a:r>
              <a:rPr lang="ru-RU" sz="1100" dirty="0" err="1" smtClean="0">
                <a:latin typeface="Gill Sans Nova" pitchFamily="34" charset="0"/>
              </a:rPr>
              <a:t>онлайн</a:t>
            </a:r>
            <a:endParaRPr lang="ru-RU" sz="1100" dirty="0" smtClean="0">
              <a:latin typeface="Gill Sans Nova" pitchFamily="34" charset="0"/>
            </a:endParaRPr>
          </a:p>
          <a:p>
            <a:pPr fontAlgn="base"/>
            <a:r>
              <a:rPr lang="ru-RU" sz="1100" dirty="0" err="1" smtClean="0">
                <a:latin typeface="Gill Sans Nova" pitchFamily="34" charset="0"/>
                <a:hlinkClick r:id="rId32"/>
              </a:rPr>
              <a:t>Мультатор</a:t>
            </a:r>
            <a:r>
              <a:rPr lang="ru-RU" sz="1100" dirty="0" smtClean="0">
                <a:latin typeface="Gill Sans Nova" pitchFamily="34" charset="0"/>
                <a:hlinkClick r:id="rId32"/>
              </a:rPr>
              <a:t> </a:t>
            </a:r>
            <a:r>
              <a:rPr lang="ru-RU" sz="1100" dirty="0" smtClean="0">
                <a:latin typeface="Gill Sans Nova" pitchFamily="34" charset="0"/>
              </a:rPr>
              <a:t>создание простейшей анимации</a:t>
            </a:r>
          </a:p>
          <a:p>
            <a:pPr fontAlgn="base"/>
            <a:r>
              <a:rPr lang="ru-RU" sz="1100" dirty="0" smtClean="0">
                <a:latin typeface="Gill Sans Nova" pitchFamily="34" charset="0"/>
                <a:hlinkClick r:id="rId33"/>
              </a:rPr>
              <a:t>Редактор комиксов</a:t>
            </a:r>
            <a:r>
              <a:rPr lang="ru-RU" sz="1100" dirty="0" smtClean="0">
                <a:latin typeface="Gill Sans Nova" pitchFamily="34" charset="0"/>
              </a:rPr>
              <a:t> создание комиксов</a:t>
            </a:r>
          </a:p>
        </p:txBody>
      </p:sp>
    </p:spTree>
    <p:extLst>
      <p:ext uri="{BB962C8B-B14F-4D97-AF65-F5344CB8AC3E}">
        <p14:creationId xmlns:p14="http://schemas.microsoft.com/office/powerpoint/2010/main" val="113236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Презентации, публикации, видео-ролики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7450" y="2362200"/>
            <a:ext cx="8715404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05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907756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Ссылки на презентации, публикации, видео-ролики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81244" y="2333685"/>
            <a:ext cx="90011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200" dirty="0" smtClean="0">
                <a:latin typeface="Gill Sans Nova" pitchFamily="34" charset="0"/>
                <a:hlinkClick r:id="rId4"/>
              </a:rPr>
              <a:t>280 </a:t>
            </a:r>
            <a:r>
              <a:rPr lang="ru-RU" sz="1200" dirty="0" err="1" smtClean="0">
                <a:latin typeface="Gill Sans Nova" pitchFamily="34" charset="0"/>
                <a:hlinkClick r:id="rId4"/>
              </a:rPr>
              <a:t>Slides</a:t>
            </a:r>
            <a:r>
              <a:rPr lang="ru-RU" sz="1200" dirty="0" smtClean="0">
                <a:latin typeface="Gill Sans Nova" pitchFamily="34" charset="0"/>
                <a:hlinkClick r:id="rId4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сервис презентаций, публикаций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5"/>
              </a:rPr>
              <a:t>AuthorSTREAM</a:t>
            </a:r>
            <a:r>
              <a:rPr lang="ru-RU" sz="1200" dirty="0" smtClean="0">
                <a:latin typeface="Gill Sans Nova" pitchFamily="34" charset="0"/>
              </a:rPr>
              <a:t> публикация презентаций, конвертация в </a:t>
            </a:r>
            <a:r>
              <a:rPr lang="ru-RU" sz="1200" dirty="0" err="1" smtClean="0">
                <a:latin typeface="Gill Sans Nova" pitchFamily="34" charset="0"/>
              </a:rPr>
              <a:t>видеоформат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6"/>
              </a:rPr>
              <a:t>Calameo</a:t>
            </a:r>
            <a:r>
              <a:rPr lang="ru-RU" sz="1200" dirty="0" smtClean="0">
                <a:latin typeface="Gill Sans Nova" pitchFamily="34" charset="0"/>
              </a:rPr>
              <a:t> сервис электронных публикаций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7"/>
              </a:rPr>
              <a:t>Empressr</a:t>
            </a:r>
            <a:r>
              <a:rPr lang="ru-RU" sz="1200" dirty="0" smtClean="0">
                <a:latin typeface="Gill Sans Nova" pitchFamily="34" charset="0"/>
                <a:hlinkClick r:id="rId7"/>
              </a:rPr>
              <a:t>  </a:t>
            </a:r>
            <a:r>
              <a:rPr lang="ru-RU" sz="1200" dirty="0" smtClean="0">
                <a:latin typeface="Gill Sans Nova" pitchFamily="34" charset="0"/>
              </a:rPr>
              <a:t>сервис для создания и работы с презентациями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8"/>
              </a:rPr>
              <a:t>Epubbud</a:t>
            </a:r>
            <a:r>
              <a:rPr lang="ru-RU" sz="1200" dirty="0" smtClean="0">
                <a:latin typeface="Gill Sans Nova" pitchFamily="34" charset="0"/>
                <a:hlinkClick r:id="rId8"/>
              </a:rPr>
              <a:t> сервис детских публикаций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9"/>
              </a:rPr>
              <a:t>FlixTime</a:t>
            </a:r>
            <a:r>
              <a:rPr lang="ru-RU" sz="1200" dirty="0" smtClean="0">
                <a:latin typeface="Gill Sans Nova" pitchFamily="34" charset="0"/>
                <a:hlinkClick r:id="rId9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создание 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r>
              <a:rPr lang="ru-RU" sz="1200" dirty="0" smtClean="0">
                <a:latin typeface="Gill Sans Nova" pitchFamily="34" charset="0"/>
              </a:rPr>
              <a:t> в формате видеоролика и публикация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0"/>
              </a:rPr>
              <a:t>HelloSlide</a:t>
            </a:r>
            <a:r>
              <a:rPr lang="ru-RU" sz="1200" dirty="0" smtClean="0">
                <a:latin typeface="Gill Sans Nova" pitchFamily="34" charset="0"/>
              </a:rPr>
              <a:t> публикация презентаций с синтезированным </a:t>
            </a:r>
            <a:r>
              <a:rPr lang="ru-RU" sz="1200" dirty="0" err="1" smtClean="0">
                <a:latin typeface="Gill Sans Nova" pitchFamily="34" charset="0"/>
              </a:rPr>
              <a:t>аудиосопровождением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1"/>
              </a:rPr>
              <a:t>Magnoto</a:t>
            </a:r>
            <a:r>
              <a:rPr lang="ru-RU" sz="1200" dirty="0" smtClean="0">
                <a:latin typeface="Gill Sans Nova" pitchFamily="34" charset="0"/>
                <a:hlinkClick r:id="rId11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создание групповой публикации с интегрированным мультимедиа и текстовыми заметками. Организация комментирования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2"/>
              </a:rPr>
              <a:t>MyPlick</a:t>
            </a:r>
            <a:r>
              <a:rPr lang="ru-RU" sz="1200" dirty="0" smtClean="0">
                <a:latin typeface="Gill Sans Nova" pitchFamily="34" charset="0"/>
              </a:rPr>
              <a:t> публикация презентаций с прикрепленным </a:t>
            </a:r>
            <a:r>
              <a:rPr lang="ru-RU" sz="1200" dirty="0" err="1" smtClean="0">
                <a:latin typeface="Gill Sans Nova" pitchFamily="34" charset="0"/>
              </a:rPr>
              <a:t>аудиороликом</a:t>
            </a:r>
            <a:r>
              <a:rPr lang="ru-RU" sz="1200" dirty="0" smtClean="0">
                <a:latin typeface="Gill Sans Nova" pitchFamily="34" charset="0"/>
              </a:rPr>
              <a:t>.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3"/>
              </a:rPr>
              <a:t>Prezi</a:t>
            </a:r>
            <a:r>
              <a:rPr lang="ru-RU" sz="1200" dirty="0" smtClean="0">
                <a:latin typeface="Gill Sans Nova" pitchFamily="34" charset="0"/>
                <a:hlinkClick r:id="rId13"/>
              </a:rPr>
              <a:t> создание презентаций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4"/>
              </a:rPr>
              <a:t>PhotoPeach</a:t>
            </a:r>
            <a:r>
              <a:rPr lang="ru-RU" sz="1200" dirty="0" smtClean="0">
                <a:latin typeface="Gill Sans Nova" pitchFamily="34" charset="0"/>
              </a:rPr>
              <a:t> публикация 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r>
              <a:rPr lang="ru-RU" sz="1200" dirty="0" smtClean="0">
                <a:latin typeface="Gill Sans Nova" pitchFamily="34" charset="0"/>
              </a:rPr>
              <a:t>, презентаций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5"/>
              </a:rPr>
              <a:t>Sliderocket</a:t>
            </a:r>
            <a:r>
              <a:rPr lang="ru-RU" sz="1200" dirty="0" smtClean="0">
                <a:latin typeface="Gill Sans Nova" pitchFamily="34" charset="0"/>
                <a:hlinkClick r:id="rId15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сервис публикаций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6"/>
              </a:rPr>
              <a:t>Slideroll</a:t>
            </a:r>
            <a:r>
              <a:rPr lang="ru-RU" sz="1200" dirty="0" smtClean="0">
                <a:latin typeface="Gill Sans Nova" pitchFamily="34" charset="0"/>
              </a:rPr>
              <a:t> создание 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7"/>
              </a:rPr>
              <a:t>Scribd</a:t>
            </a:r>
            <a:r>
              <a:rPr lang="ru-RU" sz="1200" dirty="0" smtClean="0">
                <a:latin typeface="Gill Sans Nova" pitchFamily="34" charset="0"/>
              </a:rPr>
              <a:t> сервис электронных публикаций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8"/>
              </a:rPr>
              <a:t>Tikatok</a:t>
            </a:r>
            <a:r>
              <a:rPr lang="ru-RU" sz="1200" dirty="0" smtClean="0">
                <a:latin typeface="Gill Sans Nova" pitchFamily="34" charset="0"/>
              </a:rPr>
              <a:t>  создание детских книг, публикаций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19"/>
              </a:rPr>
              <a:t>Tripadvisor</a:t>
            </a:r>
            <a:r>
              <a:rPr lang="ru-RU" sz="1200" dirty="0" smtClean="0">
                <a:latin typeface="Gill Sans Nova" pitchFamily="34" charset="0"/>
                <a:hlinkClick r:id="rId19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 создание </a:t>
            </a:r>
            <a:r>
              <a:rPr lang="ru-RU" sz="1200" dirty="0" err="1" smtClean="0">
                <a:latin typeface="Gill Sans Nova" pitchFamily="34" charset="0"/>
              </a:rPr>
              <a:t>мультимедийных</a:t>
            </a:r>
            <a:r>
              <a:rPr lang="ru-RU" sz="1200" dirty="0" smtClean="0">
                <a:latin typeface="Gill Sans Nova" pitchFamily="34" charset="0"/>
              </a:rPr>
              <a:t> 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endParaRPr lang="ru-RU" sz="1200" dirty="0" smtClean="0">
              <a:latin typeface="Gill Sans Nova" pitchFamily="34" charset="0"/>
            </a:endParaRP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0"/>
              </a:rPr>
              <a:t>Universal</a:t>
            </a:r>
            <a:r>
              <a:rPr lang="ru-RU" sz="1200" dirty="0" smtClean="0">
                <a:latin typeface="Gill Sans Nova" pitchFamily="34" charset="0"/>
                <a:hlinkClick r:id="rId20"/>
              </a:rPr>
              <a:t> </a:t>
            </a:r>
            <a:r>
              <a:rPr lang="ru-RU" sz="1200" dirty="0" err="1" smtClean="0">
                <a:latin typeface="Gill Sans Nova" pitchFamily="34" charset="0"/>
                <a:hlinkClick r:id="rId20"/>
              </a:rPr>
              <a:t>Subtitles</a:t>
            </a:r>
            <a:r>
              <a:rPr lang="ru-RU" sz="1200" dirty="0" smtClean="0">
                <a:latin typeface="Gill Sans Nova" pitchFamily="34" charset="0"/>
              </a:rPr>
              <a:t> создание </a:t>
            </a:r>
            <a:r>
              <a:rPr lang="ru-RU" sz="1200" dirty="0" err="1" smtClean="0">
                <a:latin typeface="Gill Sans Nova" pitchFamily="34" charset="0"/>
              </a:rPr>
              <a:t>субтиров</a:t>
            </a:r>
            <a:r>
              <a:rPr lang="ru-RU" sz="1200" dirty="0" smtClean="0">
                <a:latin typeface="Gill Sans Nova" pitchFamily="34" charset="0"/>
              </a:rPr>
              <a:t> к видеороликам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1"/>
              </a:rPr>
              <a:t>Vcasmo</a:t>
            </a:r>
            <a:r>
              <a:rPr lang="ru-RU" sz="1200" dirty="0" smtClean="0">
                <a:latin typeface="Gill Sans Nova" pitchFamily="34" charset="0"/>
              </a:rPr>
              <a:t> создание, импорт презентаций, мультимедиа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2"/>
              </a:rPr>
              <a:t>Vialogues</a:t>
            </a:r>
            <a:r>
              <a:rPr lang="ru-RU" sz="1200" dirty="0" smtClean="0">
                <a:latin typeface="Gill Sans Nova" pitchFamily="34" charset="0"/>
              </a:rPr>
              <a:t> создание интерактивного опроса, занятия с использованием видеороликов (с ПК или </a:t>
            </a:r>
            <a:r>
              <a:rPr lang="ru-RU" sz="1200" dirty="0" err="1" smtClean="0">
                <a:latin typeface="Gill Sans Nova" pitchFamily="34" charset="0"/>
              </a:rPr>
              <a:t>Youtube</a:t>
            </a:r>
            <a:r>
              <a:rPr lang="ru-RU" sz="1200" dirty="0" smtClean="0">
                <a:latin typeface="Gill Sans Nova" pitchFamily="34" charset="0"/>
              </a:rPr>
              <a:t>)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3"/>
              </a:rPr>
              <a:t>Vuvox</a:t>
            </a:r>
            <a:r>
              <a:rPr lang="ru-RU" sz="1200" dirty="0" smtClean="0">
                <a:latin typeface="Gill Sans Nova" pitchFamily="34" charset="0"/>
              </a:rPr>
              <a:t> создание и публикация </a:t>
            </a:r>
            <a:r>
              <a:rPr lang="ru-RU" sz="1200" dirty="0" err="1" smtClean="0">
                <a:latin typeface="Gill Sans Nova" pitchFamily="34" charset="0"/>
              </a:rPr>
              <a:t>мультимедийных</a:t>
            </a:r>
            <a:r>
              <a:rPr lang="ru-RU" sz="1200" dirty="0" smtClean="0">
                <a:latin typeface="Gill Sans Nova" pitchFamily="34" charset="0"/>
              </a:rPr>
              <a:t> 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r>
              <a:rPr lang="ru-RU" sz="1200" dirty="0" smtClean="0">
                <a:latin typeface="Gill Sans Nova" pitchFamily="34" charset="0"/>
              </a:rPr>
              <a:t> (фото, видео, музыка)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4"/>
              </a:rPr>
              <a:t>Zentation</a:t>
            </a:r>
            <a:r>
              <a:rPr lang="ru-RU" sz="1200" dirty="0" smtClean="0">
                <a:latin typeface="Gill Sans Nova" pitchFamily="34" charset="0"/>
                <a:hlinkClick r:id="rId24"/>
              </a:rPr>
              <a:t> </a:t>
            </a:r>
            <a:r>
              <a:rPr lang="ru-RU" sz="1200" dirty="0" smtClean="0">
                <a:latin typeface="Gill Sans Nova" pitchFamily="34" charset="0"/>
              </a:rPr>
              <a:t>презентация и видеоряд с лектором или процессом</a:t>
            </a:r>
          </a:p>
          <a:p>
            <a:pPr fontAlgn="base"/>
            <a:r>
              <a:rPr lang="ru-RU" sz="1200" dirty="0" err="1" smtClean="0">
                <a:latin typeface="Gill Sans Nova" pitchFamily="34" charset="0"/>
                <a:hlinkClick r:id="rId25"/>
              </a:rPr>
              <a:t>ZohoShow</a:t>
            </a:r>
            <a:r>
              <a:rPr lang="ru-RU" sz="1200" dirty="0" smtClean="0">
                <a:latin typeface="Gill Sans Nova" pitchFamily="34" charset="0"/>
              </a:rPr>
              <a:t> создание, импорт, публикация презентаций</a:t>
            </a:r>
          </a:p>
          <a:p>
            <a:pPr fontAlgn="base"/>
            <a:r>
              <a:rPr lang="ru-RU" sz="1200" dirty="0" smtClean="0">
                <a:latin typeface="Gill Sans Nova" pitchFamily="34" charset="0"/>
                <a:hlinkClick r:id="rId26"/>
              </a:rPr>
              <a:t>Фотофильмы</a:t>
            </a:r>
            <a:r>
              <a:rPr lang="ru-RU" sz="1200" dirty="0" smtClean="0">
                <a:latin typeface="Gill Sans Nova" pitchFamily="34" charset="0"/>
              </a:rPr>
              <a:t> </a:t>
            </a:r>
            <a:r>
              <a:rPr lang="ru-RU" sz="1200" dirty="0" err="1" smtClean="0">
                <a:latin typeface="Gill Sans Nova" pitchFamily="34" charset="0"/>
              </a:rPr>
              <a:t>слайдшоу</a:t>
            </a:r>
            <a:r>
              <a:rPr lang="ru-RU" sz="1200" dirty="0" smtClean="0">
                <a:latin typeface="Gill Sans Nova" pitchFamily="34" charset="0"/>
              </a:rPr>
              <a:t> в виде видеоролика</a:t>
            </a:r>
            <a:endParaRPr lang="ru-RU" sz="12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70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Документ-сервисы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06135" y="2171685"/>
            <a:ext cx="8715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dirty="0" err="1" smtClean="0">
                <a:latin typeface="Gill Sans Nova" pitchFamily="34" charset="0"/>
                <a:hlinkClick r:id="rId4"/>
              </a:rPr>
              <a:t>CrocoDoc</a:t>
            </a:r>
            <a:r>
              <a:rPr lang="ru-RU" sz="2800" dirty="0" smtClean="0">
                <a:latin typeface="Gill Sans Nova" pitchFamily="34" charset="0"/>
              </a:rPr>
              <a:t> документ сервис, совместное редактирование</a:t>
            </a:r>
          </a:p>
          <a:p>
            <a:pPr fontAlgn="base"/>
            <a:r>
              <a:rPr lang="ru-RU" sz="2800" dirty="0" err="1" smtClean="0">
                <a:latin typeface="Gill Sans Nova" pitchFamily="34" charset="0"/>
                <a:hlinkClick r:id="rId5"/>
              </a:rPr>
              <a:t>DocMe</a:t>
            </a:r>
            <a:r>
              <a:rPr lang="ru-RU" sz="2800" dirty="0" smtClean="0">
                <a:latin typeface="Gill Sans Nova" pitchFamily="34" charset="0"/>
                <a:hlinkClick r:id="rId5"/>
              </a:rPr>
              <a:t> документ сервис</a:t>
            </a:r>
            <a:endParaRPr lang="ru-RU" sz="2800" dirty="0" smtClean="0">
              <a:latin typeface="Gill Sans Nova" pitchFamily="34" charset="0"/>
            </a:endParaRPr>
          </a:p>
          <a:p>
            <a:pPr fontAlgn="base"/>
            <a:r>
              <a:rPr lang="ru-RU" sz="2800" u="sng" dirty="0" smtClean="0">
                <a:solidFill>
                  <a:srgbClr val="002060"/>
                </a:solidFill>
                <a:latin typeface="Gill Sans Nova" pitchFamily="34" charset="0"/>
              </a:rPr>
              <a:t>Google Документы </a:t>
            </a:r>
            <a:r>
              <a:rPr lang="ru-RU" sz="2400" dirty="0" smtClean="0">
                <a:latin typeface="Gill Sans Nova" pitchFamily="34" charset="0"/>
              </a:rPr>
              <a:t>(Текст, Формы, Таблицы, Презентации)</a:t>
            </a:r>
            <a:endParaRPr lang="ru-RU" sz="2800" dirty="0" smtClean="0">
              <a:latin typeface="Gill Sans Nova" pitchFamily="34" charset="0"/>
            </a:endParaRPr>
          </a:p>
          <a:p>
            <a:pPr fontAlgn="base"/>
            <a:r>
              <a:rPr lang="ru-RU" sz="2800" dirty="0" err="1" smtClean="0">
                <a:latin typeface="Gill Sans Nova" pitchFamily="34" charset="0"/>
                <a:hlinkClick r:id="rId6"/>
              </a:rPr>
              <a:t>Ontext</a:t>
            </a:r>
            <a:r>
              <a:rPr lang="ru-RU" sz="2800" dirty="0" smtClean="0">
                <a:latin typeface="Gill Sans Nova" pitchFamily="34" charset="0"/>
                <a:hlinkClick r:id="rId6"/>
              </a:rPr>
              <a:t> публикация текстов</a:t>
            </a:r>
            <a:endParaRPr lang="ru-RU" sz="2800" dirty="0" smtClean="0">
              <a:latin typeface="Gill Sans Nova" pitchFamily="34" charset="0"/>
            </a:endParaRPr>
          </a:p>
          <a:p>
            <a:pPr fontAlgn="base"/>
            <a:r>
              <a:rPr lang="ru-RU" sz="2800" dirty="0" err="1" smtClean="0">
                <a:latin typeface="Gill Sans Nova" pitchFamily="34" charset="0"/>
                <a:hlinkClick r:id="rId7"/>
              </a:rPr>
              <a:t>Penzu</a:t>
            </a:r>
            <a:r>
              <a:rPr lang="ru-RU" sz="2800" dirty="0" smtClean="0">
                <a:latin typeface="Gill Sans Nova" pitchFamily="34" charset="0"/>
              </a:rPr>
              <a:t> виртуальный дневник, блокнот для заметок</a:t>
            </a:r>
          </a:p>
          <a:p>
            <a:pPr fontAlgn="base"/>
            <a:r>
              <a:rPr lang="ru-RU" sz="2800" dirty="0" err="1" smtClean="0">
                <a:latin typeface="Gill Sans Nova" pitchFamily="34" charset="0"/>
                <a:hlinkClick r:id="rId8"/>
              </a:rPr>
              <a:t>PrivNote</a:t>
            </a:r>
            <a:r>
              <a:rPr lang="ru-RU" sz="2800" dirty="0" smtClean="0">
                <a:latin typeface="Gill Sans Nova" pitchFamily="34" charset="0"/>
              </a:rPr>
              <a:t> </a:t>
            </a:r>
            <a:r>
              <a:rPr lang="ru-RU" sz="2800" dirty="0" err="1" smtClean="0">
                <a:latin typeface="Gill Sans Nova" pitchFamily="34" charset="0"/>
              </a:rPr>
              <a:t>онлайн</a:t>
            </a:r>
            <a:r>
              <a:rPr lang="ru-RU" sz="2800" dirty="0" smtClean="0">
                <a:latin typeface="Gill Sans Nova" pitchFamily="34" charset="0"/>
              </a:rPr>
              <a:t> блокнот для быстрых заметок</a:t>
            </a:r>
          </a:p>
          <a:p>
            <a:pPr fontAlgn="base"/>
            <a:r>
              <a:rPr lang="ru-RU" sz="2800" dirty="0" err="1" smtClean="0">
                <a:latin typeface="Gill Sans Nova" pitchFamily="34" charset="0"/>
                <a:hlinkClick r:id="rId9"/>
              </a:rPr>
              <a:t>SkyDrive</a:t>
            </a:r>
            <a:r>
              <a:rPr lang="ru-RU" sz="2800" dirty="0" smtClean="0">
                <a:latin typeface="Gill Sans Nova" pitchFamily="34" charset="0"/>
              </a:rPr>
              <a:t> документ сервис (документы, фото), создание, редактирование документов, совместный доступ</a:t>
            </a:r>
            <a:endParaRPr lang="ru-RU" sz="28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70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04004" y="1075038"/>
            <a:ext cx="6831106" cy="820996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904004" y="1223926"/>
            <a:ext cx="6831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Глобальные вызовы современности</a:t>
            </a:r>
            <a:endParaRPr lang="ru-RU" sz="28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3686175" cy="26428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1172433" y="3049180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35" name="Скругленная прямоугольная выноска 34"/>
          <p:cNvSpPr/>
          <p:nvPr/>
        </p:nvSpPr>
        <p:spPr>
          <a:xfrm>
            <a:off x="5308464" y="5238401"/>
            <a:ext cx="6744501" cy="1429083"/>
          </a:xfrm>
          <a:prstGeom prst="wedgeRoundRectCallout">
            <a:avLst>
              <a:gd name="adj1" fmla="val -67507"/>
              <a:gd name="adj2" fmla="val -3207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/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293157" y="2264140"/>
            <a:ext cx="4070111" cy="628804"/>
          </a:xfrm>
          <a:prstGeom prst="wedgeRoundRectCallout">
            <a:avLst>
              <a:gd name="adj1" fmla="val -505"/>
              <a:gd name="adj2" fmla="val 10255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/>
          </a:p>
        </p:txBody>
      </p:sp>
      <p:sp>
        <p:nvSpPr>
          <p:cNvPr id="37" name="Прямоугольник 1"/>
          <p:cNvSpPr>
            <a:spLocks noChangeArrowheads="1"/>
          </p:cNvSpPr>
          <p:nvPr/>
        </p:nvSpPr>
        <p:spPr bwMode="auto">
          <a:xfrm>
            <a:off x="293157" y="2265252"/>
            <a:ext cx="40701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Каждый день IT «съедает одну из отраслей»</a:t>
            </a:r>
          </a:p>
        </p:txBody>
      </p:sp>
      <p:pic>
        <p:nvPicPr>
          <p:cNvPr id="38" name="Picture 4" descr="Картинки по запросу греф говор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668" y="3000375"/>
            <a:ext cx="2187758" cy="107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4"/>
          <p:cNvSpPr>
            <a:spLocks noChangeArrowheads="1"/>
          </p:cNvSpPr>
          <p:nvPr/>
        </p:nvSpPr>
        <p:spPr bwMode="auto">
          <a:xfrm>
            <a:off x="1676400" y="4075752"/>
            <a:ext cx="3272050" cy="54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b="1" i="1" dirty="0">
                <a:latin typeface="Calibri" pitchFamily="34" charset="0"/>
              </a:rPr>
              <a:t>ГЕРМАН О́СКАРОВИЧ ГРЕФ</a:t>
            </a:r>
            <a:r>
              <a:rPr lang="ru-RU" sz="1400" dirty="0">
                <a:latin typeface="Calibri" pitchFamily="34" charset="0"/>
              </a:rPr>
              <a:t>, </a:t>
            </a:r>
          </a:p>
          <a:p>
            <a:pPr algn="ctr"/>
            <a:r>
              <a:rPr lang="ru-RU" sz="1400" dirty="0">
                <a:latin typeface="Calibri" pitchFamily="34" charset="0"/>
              </a:rPr>
              <a:t>президент и председатель правления Сбербанка России</a:t>
            </a:r>
          </a:p>
        </p:txBody>
      </p:sp>
      <p:sp>
        <p:nvSpPr>
          <p:cNvPr id="40" name="Прямоугольник 8"/>
          <p:cNvSpPr>
            <a:spLocks noChangeArrowheads="1"/>
          </p:cNvSpPr>
          <p:nvPr/>
        </p:nvSpPr>
        <p:spPr bwMode="auto">
          <a:xfrm>
            <a:off x="5667590" y="2389570"/>
            <a:ext cx="63445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Прогноз 1.</a:t>
            </a:r>
            <a:r>
              <a:rPr lang="ru-RU" dirty="0">
                <a:latin typeface="Calibri" pitchFamily="34" charset="0"/>
              </a:rPr>
              <a:t> Присутствие Интернета в жизни каждого из нас увеличится в 3 раза. </a:t>
            </a:r>
          </a:p>
        </p:txBody>
      </p:sp>
      <p:sp>
        <p:nvSpPr>
          <p:cNvPr id="41" name="Прямоугольник 9"/>
          <p:cNvSpPr>
            <a:spLocks noChangeArrowheads="1"/>
          </p:cNvSpPr>
          <p:nvPr/>
        </p:nvSpPr>
        <p:spPr bwMode="auto">
          <a:xfrm>
            <a:off x="5588672" y="3016436"/>
            <a:ext cx="6464293" cy="47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Прогноз 2.</a:t>
            </a:r>
            <a:r>
              <a:rPr lang="ru-RU" dirty="0">
                <a:latin typeface="Calibri" pitchFamily="34" charset="0"/>
              </a:rPr>
              <a:t> Ряд профессий отомрёт — людей заменят программы и нейронные сети.</a:t>
            </a:r>
          </a:p>
        </p:txBody>
      </p:sp>
      <p:sp>
        <p:nvSpPr>
          <p:cNvPr id="42" name="Прямоугольник 10"/>
          <p:cNvSpPr>
            <a:spLocks noChangeArrowheads="1"/>
          </p:cNvSpPr>
          <p:nvPr/>
        </p:nvSpPr>
        <p:spPr bwMode="auto">
          <a:xfrm>
            <a:off x="5487584" y="3691814"/>
            <a:ext cx="6304681" cy="27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Прогноз 3.</a:t>
            </a:r>
            <a:r>
              <a:rPr lang="ru-RU" dirty="0">
                <a:latin typeface="Calibri" pitchFamily="34" charset="0"/>
              </a:rPr>
              <a:t> Прозрачность цифрового мира</a:t>
            </a:r>
          </a:p>
        </p:txBody>
      </p:sp>
      <p:sp>
        <p:nvSpPr>
          <p:cNvPr id="43" name="Прямоугольник 11"/>
          <p:cNvSpPr>
            <a:spLocks noChangeArrowheads="1"/>
          </p:cNvSpPr>
          <p:nvPr/>
        </p:nvSpPr>
        <p:spPr bwMode="auto">
          <a:xfrm>
            <a:off x="5429060" y="4109521"/>
            <a:ext cx="6623905" cy="47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Прогноз 4.</a:t>
            </a:r>
            <a:r>
              <a:rPr lang="ru-RU" dirty="0">
                <a:latin typeface="Calibri" pitchFamily="34" charset="0"/>
              </a:rPr>
              <a:t> </a:t>
            </a:r>
            <a:r>
              <a:rPr lang="ru-RU" dirty="0" err="1">
                <a:latin typeface="Calibri" pitchFamily="34" charset="0"/>
              </a:rPr>
              <a:t>Соцсети</a:t>
            </a:r>
            <a:r>
              <a:rPr lang="ru-RU" dirty="0">
                <a:latin typeface="Calibri" pitchFamily="34" charset="0"/>
              </a:rPr>
              <a:t> заменили живое общение и личные связи. </a:t>
            </a:r>
          </a:p>
        </p:txBody>
      </p:sp>
      <p:sp>
        <p:nvSpPr>
          <p:cNvPr id="44" name="Прямоугольник 12"/>
          <p:cNvSpPr>
            <a:spLocks noChangeArrowheads="1"/>
          </p:cNvSpPr>
          <p:nvPr/>
        </p:nvSpPr>
        <p:spPr bwMode="auto">
          <a:xfrm>
            <a:off x="1995625" y="6182531"/>
            <a:ext cx="2873019" cy="38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b="1" i="1" dirty="0">
                <a:latin typeface="Calibri" pitchFamily="34" charset="0"/>
              </a:rPr>
              <a:t>МИХАИЛ КОСИНСКИЙ </a:t>
            </a:r>
          </a:p>
          <a:p>
            <a:pPr algn="ctr"/>
            <a:r>
              <a:rPr lang="ru-RU" sz="1400" dirty="0">
                <a:latin typeface="Calibri" pitchFamily="34" charset="0"/>
              </a:rPr>
              <a:t>американский учёный</a:t>
            </a:r>
          </a:p>
        </p:txBody>
      </p:sp>
      <p:sp>
        <p:nvSpPr>
          <p:cNvPr id="45" name="Прямоугольник 13"/>
          <p:cNvSpPr>
            <a:spLocks noChangeArrowheads="1"/>
          </p:cNvSpPr>
          <p:nvPr/>
        </p:nvSpPr>
        <p:spPr bwMode="auto">
          <a:xfrm>
            <a:off x="5267675" y="5322001"/>
            <a:ext cx="667667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Arial Black" pitchFamily="34" charset="0"/>
              </a:rPr>
              <a:t>Как получать информацию о нас, изучая, к примеру, наши лайки в </a:t>
            </a:r>
            <a:r>
              <a:rPr lang="ru-RU" sz="1400" dirty="0" err="1">
                <a:latin typeface="Arial Black" pitchFamily="34" charset="0"/>
              </a:rPr>
              <a:t>Фейсбуке</a:t>
            </a:r>
            <a:r>
              <a:rPr lang="ru-RU" sz="1400" dirty="0">
                <a:latin typeface="Arial Black" pitchFamily="34" charset="0"/>
              </a:rPr>
              <a:t>? </a:t>
            </a:r>
          </a:p>
          <a:p>
            <a:pPr marL="171450" indent="-171450" algn="just">
              <a:buFont typeface="Wingdings" pitchFamily="2" charset="2"/>
              <a:buChar char="ü"/>
            </a:pPr>
            <a:r>
              <a:rPr lang="ru-RU" sz="1200" dirty="0">
                <a:solidFill>
                  <a:srgbClr val="FF0000"/>
                </a:solidFill>
                <a:latin typeface="Arial Black" pitchFamily="34" charset="0"/>
              </a:rPr>
              <a:t>11-12 </a:t>
            </a:r>
            <a:r>
              <a:rPr lang="ru-RU" sz="1200" dirty="0" err="1">
                <a:solidFill>
                  <a:srgbClr val="FF0000"/>
                </a:solidFill>
                <a:latin typeface="Arial Black" pitchFamily="34" charset="0"/>
              </a:rPr>
              <a:t>лайков</a:t>
            </a:r>
            <a:r>
              <a:rPr lang="ru-RU" sz="1200" dirty="0">
                <a:latin typeface="Arial Black" pitchFamily="34" charset="0"/>
              </a:rPr>
              <a:t> достаточно для того, чтобы узнать человека так, как знают его коллеги; </a:t>
            </a:r>
            <a:endParaRPr lang="ru-RU" sz="1200" dirty="0" smtClean="0">
              <a:latin typeface="Arial Black" pitchFamily="34" charset="0"/>
            </a:endParaRPr>
          </a:p>
          <a:p>
            <a:pPr marL="171450" indent="-171450" algn="just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F0000"/>
                </a:solidFill>
                <a:latin typeface="Arial Black" pitchFamily="34" charset="0"/>
              </a:rPr>
              <a:t>230 </a:t>
            </a:r>
            <a:r>
              <a:rPr lang="ru-RU" sz="1200" dirty="0" err="1">
                <a:solidFill>
                  <a:srgbClr val="FF0000"/>
                </a:solidFill>
                <a:latin typeface="Arial Black" pitchFamily="34" charset="0"/>
              </a:rPr>
              <a:t>лайков</a:t>
            </a:r>
            <a:r>
              <a:rPr lang="ru-RU" sz="12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1200" dirty="0">
                <a:latin typeface="Arial Black" pitchFamily="34" charset="0"/>
              </a:rPr>
              <a:t>– как супруг или супруга. </a:t>
            </a:r>
          </a:p>
          <a:p>
            <a:pPr marL="171450" indent="-171450" algn="just"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FF0000"/>
                </a:solidFill>
                <a:latin typeface="Arial Black" pitchFamily="34" charset="0"/>
              </a:rPr>
              <a:t>300 </a:t>
            </a:r>
            <a:r>
              <a:rPr lang="ru-RU" sz="1200" dirty="0" err="1">
                <a:solidFill>
                  <a:srgbClr val="FF0000"/>
                </a:solidFill>
                <a:latin typeface="Arial Black" pitchFamily="34" charset="0"/>
              </a:rPr>
              <a:t>лайков</a:t>
            </a:r>
            <a:r>
              <a:rPr lang="ru-RU" sz="12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1200" dirty="0">
                <a:latin typeface="Arial Black" pitchFamily="34" charset="0"/>
              </a:rPr>
              <a:t>позволят исследователю изучить его на уровне родителей</a:t>
            </a:r>
          </a:p>
        </p:txBody>
      </p:sp>
      <p:pic>
        <p:nvPicPr>
          <p:cNvPr id="46" name="Picture 7" descr="Картинки по запросу Американский учёный Михаил Косински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7" b="20796"/>
          <a:stretch/>
        </p:blipFill>
        <p:spPr bwMode="auto">
          <a:xfrm>
            <a:off x="2563859" y="4850396"/>
            <a:ext cx="1417324" cy="133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Прямоугольник 16"/>
          <p:cNvSpPr>
            <a:spLocks noChangeArrowheads="1"/>
          </p:cNvSpPr>
          <p:nvPr/>
        </p:nvSpPr>
        <p:spPr bwMode="auto">
          <a:xfrm>
            <a:off x="5534626" y="4665831"/>
            <a:ext cx="6783519" cy="47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Прогноз 5.</a:t>
            </a:r>
            <a:r>
              <a:rPr lang="ru-RU" dirty="0">
                <a:latin typeface="Calibri" pitchFamily="34" charset="0"/>
              </a:rPr>
              <a:t> Мы будем управлять техникой силой мысли</a:t>
            </a:r>
          </a:p>
        </p:txBody>
      </p:sp>
      <p:pic>
        <p:nvPicPr>
          <p:cNvPr id="48" name="Picture 9" descr="Картинки по запросу кноп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223" y="4161921"/>
            <a:ext cx="640222" cy="41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9" descr="Картинки по запросу кноп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941" y="3639414"/>
            <a:ext cx="640223" cy="41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9" descr="Картинки по запросу кноп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223" y="3068836"/>
            <a:ext cx="640222" cy="41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9" descr="Картинки по запросу кноп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857" y="2441970"/>
            <a:ext cx="640223" cy="41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9" descr="Картинки по запросу кноп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78" y="4718232"/>
            <a:ext cx="640223" cy="41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92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Вебинары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, уроки, конференции, встречи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76482" y="2286000"/>
            <a:ext cx="97141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err="1" smtClean="0">
                <a:latin typeface="Gill Sans Nova" pitchFamily="34" charset="0"/>
                <a:hlinkClick r:id="rId4"/>
              </a:rPr>
              <a:t>AnyMeeting</a:t>
            </a:r>
            <a:r>
              <a:rPr lang="ru-RU" sz="2400" dirty="0" smtClean="0">
                <a:latin typeface="Gill Sans Nova" pitchFamily="34" charset="0"/>
              </a:rPr>
              <a:t> полнофункциональная система организации </a:t>
            </a:r>
            <a:r>
              <a:rPr lang="ru-RU" sz="2400" dirty="0" err="1" smtClean="0">
                <a:latin typeface="Gill Sans Nova" pitchFamily="34" charset="0"/>
              </a:rPr>
              <a:t>вебинаров</a:t>
            </a:r>
            <a:r>
              <a:rPr lang="ru-RU" sz="2400" dirty="0" smtClean="0">
                <a:latin typeface="Gill Sans Nova" pitchFamily="34" charset="0"/>
              </a:rPr>
              <a:t> (до 200 участников и 6 в режиме общего видео)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5"/>
              </a:rPr>
              <a:t>Buzzumi</a:t>
            </a:r>
            <a:r>
              <a:rPr lang="ru-RU" sz="2400" dirty="0" smtClean="0">
                <a:latin typeface="Gill Sans Nova" pitchFamily="34" charset="0"/>
              </a:rPr>
              <a:t> организация </a:t>
            </a:r>
            <a:r>
              <a:rPr lang="ru-RU" sz="2400" dirty="0" err="1" smtClean="0">
                <a:latin typeface="Gill Sans Nova" pitchFamily="34" charset="0"/>
              </a:rPr>
              <a:t>видеообщения</a:t>
            </a:r>
            <a:r>
              <a:rPr lang="ru-RU" sz="2400" dirty="0" smtClean="0">
                <a:latin typeface="Gill Sans Nova" pitchFamily="34" charset="0"/>
              </a:rPr>
              <a:t>, конференций, </a:t>
            </a:r>
            <a:r>
              <a:rPr lang="ru-RU" sz="2400" dirty="0" err="1" smtClean="0">
                <a:latin typeface="Gill Sans Nova" pitchFamily="34" charset="0"/>
              </a:rPr>
              <a:t>вебинаров</a:t>
            </a:r>
            <a:r>
              <a:rPr lang="ru-RU" sz="2400" dirty="0" smtClean="0">
                <a:latin typeface="Gill Sans Nova" pitchFamily="34" charset="0"/>
              </a:rPr>
              <a:t>, </a:t>
            </a:r>
            <a:r>
              <a:rPr lang="ru-RU" sz="2400" dirty="0" err="1" smtClean="0">
                <a:latin typeface="Gill Sans Nova" pitchFamily="34" charset="0"/>
              </a:rPr>
              <a:t>видеоинтервью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smtClean="0">
                <a:latin typeface="Gill Sans Nova" pitchFamily="34" charset="0"/>
                <a:hlinkClick r:id="rId6"/>
              </a:rPr>
              <a:t>EGA -</a:t>
            </a:r>
            <a:r>
              <a:rPr lang="ru-RU" sz="2400" dirty="0" err="1" smtClean="0">
                <a:latin typeface="Gill Sans Nova" pitchFamily="34" charset="0"/>
                <a:hlinkClick r:id="rId6"/>
              </a:rPr>
              <a:t>вебинар</a:t>
            </a:r>
            <a:r>
              <a:rPr lang="ru-RU" sz="2400" dirty="0" smtClean="0">
                <a:latin typeface="Gill Sans Nova" pitchFamily="34" charset="0"/>
              </a:rPr>
              <a:t> система видеоконференцсвязи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7"/>
              </a:rPr>
              <a:t>Joint</a:t>
            </a:r>
            <a:r>
              <a:rPr lang="ru-RU" sz="2400" dirty="0" smtClean="0">
                <a:latin typeface="Gill Sans Nova" pitchFamily="34" charset="0"/>
                <a:hlinkClick r:id="rId7"/>
              </a:rPr>
              <a:t>. </a:t>
            </a:r>
            <a:r>
              <a:rPr lang="ru-RU" sz="2400" dirty="0" err="1" smtClean="0">
                <a:latin typeface="Gill Sans Nova" pitchFamily="34" charset="0"/>
                <a:hlinkClick r:id="rId7"/>
              </a:rPr>
              <a:t>me</a:t>
            </a:r>
            <a:r>
              <a:rPr lang="ru-RU" sz="2400" dirty="0" smtClean="0">
                <a:latin typeface="Gill Sans Nova" pitchFamily="34" charset="0"/>
              </a:rPr>
              <a:t> организация демонстрации рабочего стола, общение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8"/>
              </a:rPr>
              <a:t>Onwebinar</a:t>
            </a:r>
            <a:r>
              <a:rPr lang="ru-RU" sz="2400" dirty="0" smtClean="0">
                <a:latin typeface="Gill Sans Nova" pitchFamily="34" charset="0"/>
                <a:hlinkClick r:id="rId8"/>
              </a:rPr>
              <a:t> организация и проведение </a:t>
            </a:r>
            <a:r>
              <a:rPr lang="ru-RU" sz="2400" dirty="0" err="1" smtClean="0">
                <a:latin typeface="Gill Sans Nova" pitchFamily="34" charset="0"/>
                <a:hlinkClick r:id="rId8"/>
              </a:rPr>
              <a:t>вебинаров</a:t>
            </a:r>
            <a:r>
              <a:rPr lang="ru-RU" sz="2400" dirty="0" smtClean="0">
                <a:latin typeface="Gill Sans Nova" pitchFamily="34" charset="0"/>
                <a:hlinkClick r:id="rId8"/>
              </a:rPr>
              <a:t>, конференций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9"/>
              </a:rPr>
              <a:t>Open-Tok</a:t>
            </a:r>
            <a:r>
              <a:rPr lang="ru-RU" sz="2400" dirty="0" smtClean="0">
                <a:latin typeface="Gill Sans Nova" pitchFamily="34" charset="0"/>
              </a:rPr>
              <a:t> — организация видеосвязи на страницах сайтов, </a:t>
            </a:r>
            <a:r>
              <a:rPr lang="ru-RU" sz="2400" dirty="0" err="1" smtClean="0">
                <a:latin typeface="Gill Sans Nova" pitchFamily="34" charset="0"/>
              </a:rPr>
              <a:t>блогов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10"/>
              </a:rPr>
              <a:t>Quatla</a:t>
            </a:r>
            <a:r>
              <a:rPr lang="ru-RU" sz="2400" dirty="0" smtClean="0">
                <a:latin typeface="Gill Sans Nova" pitchFamily="34" charset="0"/>
              </a:rPr>
              <a:t> -портал </a:t>
            </a:r>
            <a:r>
              <a:rPr lang="ru-RU" sz="2400" dirty="0" err="1" smtClean="0">
                <a:latin typeface="Gill Sans Nova" pitchFamily="34" charset="0"/>
              </a:rPr>
              <a:t>онлайн</a:t>
            </a:r>
            <a:r>
              <a:rPr lang="ru-RU" sz="2400" dirty="0" smtClean="0">
                <a:latin typeface="Gill Sans Nova" pitchFamily="34" charset="0"/>
              </a:rPr>
              <a:t> обучения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11"/>
              </a:rPr>
              <a:t>Speakplace</a:t>
            </a:r>
            <a:r>
              <a:rPr lang="ru-RU" sz="2400" dirty="0" smtClean="0">
                <a:latin typeface="Gill Sans Nova" pitchFamily="34" charset="0"/>
              </a:rPr>
              <a:t> создание и организация </a:t>
            </a:r>
            <a:r>
              <a:rPr lang="ru-RU" sz="2400" dirty="0" err="1" smtClean="0">
                <a:latin typeface="Gill Sans Nova" pitchFamily="34" charset="0"/>
              </a:rPr>
              <a:t>аудиоконференций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12"/>
              </a:rPr>
              <a:t>Tinychat</a:t>
            </a:r>
            <a:r>
              <a:rPr lang="ru-RU" sz="2400" dirty="0" smtClean="0">
                <a:latin typeface="Gill Sans Nova" pitchFamily="34" charset="0"/>
              </a:rPr>
              <a:t> видеоконференции, консультации, чат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13"/>
              </a:rPr>
              <a:t>Tipmeet</a:t>
            </a:r>
            <a:r>
              <a:rPr lang="ru-RU" sz="2400" dirty="0" smtClean="0">
                <a:latin typeface="Gill Sans Nova" pitchFamily="34" charset="0"/>
                <a:hlinkClick r:id="rId13"/>
              </a:rPr>
              <a:t> </a:t>
            </a:r>
            <a:r>
              <a:rPr lang="ru-RU" sz="2400" dirty="0" err="1" smtClean="0">
                <a:latin typeface="Gill Sans Nova" pitchFamily="34" charset="0"/>
                <a:hlinkClick r:id="rId13"/>
              </a:rPr>
              <a:t>онлайн</a:t>
            </a:r>
            <a:r>
              <a:rPr lang="ru-RU" sz="2400" dirty="0" smtClean="0">
                <a:latin typeface="Gill Sans Nova" pitchFamily="34" charset="0"/>
                <a:hlinkClick r:id="rId13"/>
              </a:rPr>
              <a:t> консалтинг</a:t>
            </a:r>
            <a:endParaRPr lang="ru-RU" sz="24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4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Библиотеки, образовательные видео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923563" y="2025908"/>
            <a:ext cx="8572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 smtClean="0">
                <a:latin typeface="Gill Sans Nova Cond XBd" pitchFamily="34" charset="0"/>
                <a:hlinkClick r:id="rId4"/>
              </a:rPr>
              <a:t>EDU-</a:t>
            </a:r>
            <a:r>
              <a:rPr lang="en-US" sz="2800" dirty="0" err="1" smtClean="0">
                <a:latin typeface="Gill Sans Nova Cond XBd" pitchFamily="34" charset="0"/>
                <a:hlinkClick r:id="rId4"/>
              </a:rPr>
              <a:t>Youtube</a:t>
            </a:r>
            <a:r>
              <a:rPr lang="en-US" sz="2800" dirty="0" smtClean="0">
                <a:latin typeface="Gill Sans Nova Cond XBd" pitchFamily="34" charset="0"/>
                <a:hlinkClick r:id="rId4"/>
              </a:rPr>
              <a:t> </a:t>
            </a:r>
            <a:r>
              <a:rPr lang="ru-RU" sz="2800" dirty="0" err="1" smtClean="0">
                <a:latin typeface="Gill Sans Nova Cond XBd" pitchFamily="34" charset="0"/>
                <a:hlinkClick r:id="rId4"/>
              </a:rPr>
              <a:t>видеохостинг</a:t>
            </a:r>
            <a:r>
              <a:rPr lang="ru-RU" sz="2800" dirty="0" smtClean="0">
                <a:latin typeface="Gill Sans Nova Cond XBd" pitchFamily="34" charset="0"/>
                <a:hlinkClick r:id="rId4"/>
              </a:rPr>
              <a:t/>
            </a:r>
            <a:br>
              <a:rPr lang="ru-RU" sz="2800" dirty="0" smtClean="0">
                <a:latin typeface="Gill Sans Nova Cond XBd" pitchFamily="34" charset="0"/>
                <a:hlinkClick r:id="rId4"/>
              </a:rPr>
            </a:b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en-US" sz="2800" u="sng" dirty="0" smtClean="0">
                <a:latin typeface="Gill Sans Nova Cond XBd" pitchFamily="34" charset="0"/>
                <a:hlinkClick r:id="rId5"/>
              </a:rPr>
              <a:t>Google </a:t>
            </a:r>
            <a:r>
              <a:rPr lang="ru-RU" sz="2800" u="sng" dirty="0" smtClean="0">
                <a:latin typeface="Gill Sans Nova Cond XBd" pitchFamily="34" charset="0"/>
                <a:hlinkClick r:id="rId5"/>
              </a:rPr>
              <a:t>книги, библиотека</a:t>
            </a:r>
            <a:br>
              <a:rPr lang="ru-RU" sz="2800" u="sng" dirty="0" smtClean="0">
                <a:latin typeface="Gill Sans Nova Cond XBd" pitchFamily="34" charset="0"/>
                <a:hlinkClick r:id="rId5"/>
              </a:rPr>
            </a:b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en-US" sz="2800" dirty="0" err="1" smtClean="0">
                <a:latin typeface="Gill Sans Nova Cond XBd" pitchFamily="34" charset="0"/>
                <a:hlinkClick r:id="rId6"/>
              </a:rPr>
              <a:t>Rutube</a:t>
            </a:r>
            <a:r>
              <a:rPr lang="en-US" sz="2800" dirty="0" smtClean="0">
                <a:latin typeface="Gill Sans Nova Cond XBd" pitchFamily="34" charset="0"/>
                <a:hlinkClick r:id="rId6"/>
              </a:rPr>
              <a:t> </a:t>
            </a:r>
            <a:r>
              <a:rPr lang="ru-RU" sz="2800" dirty="0" err="1" smtClean="0">
                <a:latin typeface="Gill Sans Nova Cond XBd" pitchFamily="34" charset="0"/>
                <a:hlinkClick r:id="rId6"/>
              </a:rPr>
              <a:t>видеохостинг</a:t>
            </a:r>
            <a:r>
              <a:rPr lang="ru-RU" sz="2800" dirty="0" smtClean="0">
                <a:latin typeface="Gill Sans Nova Cond XBd" pitchFamily="34" charset="0"/>
                <a:hlinkClick r:id="rId6"/>
              </a:rPr>
              <a:t/>
            </a:r>
            <a:br>
              <a:rPr lang="ru-RU" sz="2800" dirty="0" smtClean="0">
                <a:latin typeface="Gill Sans Nova Cond XBd" pitchFamily="34" charset="0"/>
                <a:hlinkClick r:id="rId6"/>
              </a:rPr>
            </a:b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en-US" sz="2800" dirty="0" err="1" smtClean="0">
                <a:latin typeface="Gill Sans Nova Cond XBd" pitchFamily="34" charset="0"/>
                <a:hlinkClick r:id="rId7"/>
              </a:rPr>
              <a:t>Teachvideo</a:t>
            </a:r>
            <a:r>
              <a:rPr lang="en-US" sz="2800" dirty="0" smtClean="0">
                <a:latin typeface="Gill Sans Nova Cond XBd" pitchFamily="34" charset="0"/>
                <a:hlinkClick r:id="rId7"/>
              </a:rPr>
              <a:t> </a:t>
            </a:r>
            <a:r>
              <a:rPr lang="ru-RU" sz="2800" dirty="0" smtClean="0">
                <a:latin typeface="Gill Sans Nova Cond XBd" pitchFamily="34" charset="0"/>
                <a:hlinkClick r:id="rId7"/>
              </a:rPr>
              <a:t>видео образовательное</a:t>
            </a: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en-US" sz="2800" dirty="0" err="1" smtClean="0">
                <a:latin typeface="Gill Sans Nova Cond XBd" pitchFamily="34" charset="0"/>
                <a:hlinkClick r:id="rId8"/>
              </a:rPr>
              <a:t>UniverTV</a:t>
            </a:r>
            <a:r>
              <a:rPr lang="en-US" sz="2800" dirty="0" smtClean="0">
                <a:latin typeface="Gill Sans Nova Cond XBd" pitchFamily="34" charset="0"/>
                <a:hlinkClick r:id="rId8"/>
              </a:rPr>
              <a:t> </a:t>
            </a:r>
            <a:r>
              <a:rPr lang="ru-RU" sz="2800" dirty="0" smtClean="0">
                <a:latin typeface="Gill Sans Nova Cond XBd" pitchFamily="34" charset="0"/>
                <a:hlinkClick r:id="rId8"/>
              </a:rPr>
              <a:t>образовательное видео</a:t>
            </a:r>
            <a:br>
              <a:rPr lang="ru-RU" sz="2800" dirty="0" smtClean="0">
                <a:latin typeface="Gill Sans Nova Cond XBd" pitchFamily="34" charset="0"/>
                <a:hlinkClick r:id="rId8"/>
              </a:rPr>
            </a:b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ru-RU" sz="2800" dirty="0" smtClean="0">
                <a:latin typeface="Gill Sans Nova Cond XBd" pitchFamily="34" charset="0"/>
                <a:hlinkClick r:id="rId9"/>
              </a:rPr>
              <a:t>Президентская библиотека</a:t>
            </a:r>
            <a:endParaRPr lang="ru-RU" sz="2800" dirty="0" smtClean="0">
              <a:latin typeface="Gill Sans Nova Cond XBd" pitchFamily="34" charset="0"/>
            </a:endParaRPr>
          </a:p>
          <a:p>
            <a:pPr fontAlgn="base"/>
            <a:r>
              <a:rPr lang="ru-RU" sz="2800" dirty="0" smtClean="0">
                <a:latin typeface="Gill Sans Nova Cond XBd" pitchFamily="34" charset="0"/>
                <a:hlinkClick r:id="rId10"/>
              </a:rPr>
              <a:t>Мировая цифровая библиотека</a:t>
            </a:r>
            <a:endParaRPr lang="ru-RU" sz="2800" dirty="0">
              <a:latin typeface="Gill Sans Nova Cond XB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69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Тесты, опросники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3337" y="2175160"/>
            <a:ext cx="4741601" cy="240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3336" y="4581525"/>
            <a:ext cx="4697308" cy="223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693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Тесты, опросники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57432" y="2257425"/>
            <a:ext cx="87154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smtClean="0">
                <a:latin typeface="Gill Sans Nova" pitchFamily="34" charset="0"/>
                <a:hlinkClick r:id="rId4"/>
              </a:rPr>
              <a:t>99Polls</a:t>
            </a:r>
            <a:r>
              <a:rPr lang="ru-RU" sz="2000" dirty="0" smtClean="0">
                <a:latin typeface="Gill Sans Nova" pitchFamily="34" charset="0"/>
              </a:rPr>
              <a:t>  создание опросов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5"/>
              </a:rPr>
              <a:t>Flisti</a:t>
            </a:r>
            <a:r>
              <a:rPr lang="ru-RU" sz="2000" dirty="0" smtClean="0">
                <a:latin typeface="Gill Sans Nova" pitchFamily="34" charset="0"/>
              </a:rPr>
              <a:t> — быстрое создание опросов</a:t>
            </a:r>
          </a:p>
          <a:p>
            <a:pPr fontAlgn="base"/>
            <a:r>
              <a:rPr lang="ru-RU" sz="2000" dirty="0" smtClean="0">
                <a:latin typeface="Gill Sans Nova" pitchFamily="34" charset="0"/>
                <a:hlinkClick r:id="rId6"/>
              </a:rPr>
              <a:t>Google форма</a:t>
            </a:r>
            <a:r>
              <a:rPr lang="ru-RU" sz="2000" dirty="0" smtClean="0">
                <a:latin typeface="Gill Sans Nova" pitchFamily="34" charset="0"/>
              </a:rPr>
              <a:t> — организация быстрых опросов</a:t>
            </a:r>
          </a:p>
          <a:p>
            <a:pPr fontAlgn="base"/>
            <a:r>
              <a:rPr lang="ru-RU" sz="2000" dirty="0" smtClean="0">
                <a:latin typeface="Gill Sans Nova" pitchFamily="34" charset="0"/>
                <a:hlinkClick r:id="rId7"/>
              </a:rPr>
              <a:t>QuizSnack-</a:t>
            </a:r>
            <a:r>
              <a:rPr lang="ru-RU" sz="2000" dirty="0" smtClean="0">
                <a:latin typeface="Gill Sans Nova" pitchFamily="34" charset="0"/>
              </a:rPr>
              <a:t>организация опросов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8"/>
              </a:rPr>
              <a:t>Simpoll</a:t>
            </a:r>
            <a:r>
              <a:rPr lang="ru-RU" sz="2000" dirty="0" smtClean="0">
                <a:latin typeface="Gill Sans Nova" pitchFamily="34" charset="0"/>
              </a:rPr>
              <a:t> -создание опросов, голосований и тестов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9"/>
              </a:rPr>
              <a:t>Usaura</a:t>
            </a:r>
            <a:r>
              <a:rPr lang="ru-RU" sz="2000" dirty="0" smtClean="0">
                <a:latin typeface="Gill Sans Nova" pitchFamily="34" charset="0"/>
              </a:rPr>
              <a:t> — создание тестов на основе графических изображений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0"/>
              </a:rPr>
              <a:t>Webanketa</a:t>
            </a:r>
            <a:r>
              <a:rPr lang="ru-RU" sz="2000" dirty="0" smtClean="0">
                <a:latin typeface="Gill Sans Nova" pitchFamily="34" charset="0"/>
                <a:hlinkClick r:id="rId10"/>
              </a:rPr>
              <a:t> создание анкет, тестов</a:t>
            </a:r>
            <a:br>
              <a:rPr lang="ru-RU" sz="2000" dirty="0" smtClean="0">
                <a:latin typeface="Gill Sans Nova" pitchFamily="34" charset="0"/>
                <a:hlinkClick r:id="rId10"/>
              </a:rPr>
            </a:br>
            <a:endParaRPr lang="ru-RU" sz="2000" dirty="0" smtClean="0">
              <a:latin typeface="Gill Sans Nova" pitchFamily="34" charset="0"/>
            </a:endParaRPr>
          </a:p>
          <a:p>
            <a:pPr fontAlgn="base"/>
            <a:r>
              <a:rPr lang="ru-RU" sz="2000" dirty="0" smtClean="0">
                <a:latin typeface="Gill Sans Nova" pitchFamily="34" charset="0"/>
                <a:hlinkClick r:id="rId11"/>
              </a:rPr>
              <a:t>Банк тестов</a:t>
            </a:r>
            <a:r>
              <a:rPr lang="ru-RU" sz="2000" dirty="0" smtClean="0">
                <a:latin typeface="Gill Sans Nova" pitchFamily="34" charset="0"/>
              </a:rPr>
              <a:t> создание тестов</a:t>
            </a:r>
          </a:p>
          <a:p>
            <a:pPr fontAlgn="base"/>
            <a:r>
              <a:rPr lang="ru-RU" sz="2000" dirty="0" smtClean="0">
                <a:latin typeface="Gill Sans Nova" pitchFamily="34" charset="0"/>
                <a:hlinkClick r:id="rId12"/>
              </a:rPr>
              <a:t>Твой тест</a:t>
            </a:r>
            <a:r>
              <a:rPr lang="ru-RU" sz="2000" dirty="0" smtClean="0">
                <a:latin typeface="Gill Sans Nova" pitchFamily="34" charset="0"/>
              </a:rPr>
              <a:t> -сервис организации, создания и проведения тестирования</a:t>
            </a:r>
          </a:p>
          <a:p>
            <a:pPr fontAlgn="base"/>
            <a:r>
              <a:rPr lang="en-US" sz="2000" u="sng" dirty="0" smtClean="0">
                <a:solidFill>
                  <a:srgbClr val="002060"/>
                </a:solidFill>
                <a:latin typeface="Gill Sans Nova" pitchFamily="34" charset="0"/>
              </a:rPr>
              <a:t>Hot Potatoes </a:t>
            </a:r>
            <a:r>
              <a:rPr lang="en-US" sz="2000" dirty="0" smtClean="0">
                <a:latin typeface="Gill Sans Nova" pitchFamily="34" charset="0"/>
              </a:rPr>
              <a:t>- </a:t>
            </a:r>
            <a:r>
              <a:rPr lang="ru-RU" sz="2000" dirty="0" smtClean="0">
                <a:latin typeface="Gill Sans Nova" pitchFamily="34" charset="0"/>
              </a:rPr>
              <a:t>инструмент для создания </a:t>
            </a:r>
            <a:r>
              <a:rPr lang="ru-RU" sz="2000" dirty="0" err="1" smtClean="0">
                <a:latin typeface="Gill Sans Nova" pitchFamily="34" charset="0"/>
              </a:rPr>
              <a:t>веб-анкет</a:t>
            </a:r>
            <a:r>
              <a:rPr lang="ru-RU" sz="2000" dirty="0" smtClean="0">
                <a:latin typeface="Gill Sans Nova" pitchFamily="34" charset="0"/>
              </a:rPr>
              <a:t> всех видов, от кроссвордов и до упражнений на заполнение пропусков в тексте</a:t>
            </a:r>
          </a:p>
          <a:p>
            <a:pPr fontAlgn="base"/>
            <a:r>
              <a:rPr lang="en-US" sz="2000" u="sng" dirty="0" err="1" smtClean="0">
                <a:solidFill>
                  <a:srgbClr val="0070C0"/>
                </a:solidFill>
                <a:latin typeface="Gill Sans Nova" pitchFamily="34" charset="0"/>
              </a:rPr>
              <a:t>Mentimeter</a:t>
            </a:r>
            <a:r>
              <a:rPr lang="en-US" sz="2000" u="sng" dirty="0" smtClean="0">
                <a:solidFill>
                  <a:srgbClr val="0070C0"/>
                </a:solidFill>
                <a:latin typeface="Gill Sans Nova" pitchFamily="34" charset="0"/>
              </a:rPr>
              <a:t>  </a:t>
            </a:r>
          </a:p>
          <a:p>
            <a:pPr fontAlgn="base"/>
            <a:endParaRPr lang="ru-RU" sz="20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8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Мультимедиа-сервисы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24082" y="2166923"/>
            <a:ext cx="892971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err="1" smtClean="0">
                <a:latin typeface="Gill Sans Nova" pitchFamily="34" charset="0"/>
                <a:hlinkClick r:id="rId4"/>
              </a:rPr>
              <a:t>Aviary</a:t>
            </a:r>
            <a:r>
              <a:rPr lang="ru-RU" sz="2000" dirty="0" smtClean="0">
                <a:latin typeface="Gill Sans Nova" pitchFamily="34" charset="0"/>
                <a:hlinkClick r:id="rId4"/>
              </a:rPr>
              <a:t> </a:t>
            </a:r>
            <a:r>
              <a:rPr lang="ru-RU" sz="2000" dirty="0" err="1" smtClean="0">
                <a:latin typeface="Gill Sans Nova" pitchFamily="34" charset="0"/>
                <a:hlinkClick r:id="rId4"/>
              </a:rPr>
              <a:t>Mina</a:t>
            </a:r>
            <a:r>
              <a:rPr lang="ru-RU" sz="2000" dirty="0" smtClean="0">
                <a:latin typeface="Gill Sans Nova" pitchFamily="34" charset="0"/>
              </a:rPr>
              <a:t> совместное редактирование звука, размещение, запись с микрофона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5"/>
              </a:rPr>
              <a:t>Capzles</a:t>
            </a:r>
            <a:r>
              <a:rPr lang="ru-RU" sz="2000" dirty="0" smtClean="0">
                <a:latin typeface="Gill Sans Nova" pitchFamily="34" charset="0"/>
              </a:rPr>
              <a:t> создание мультимедиа публикаций объединенных во временную линию (фото, видео, музыка, документы)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6"/>
              </a:rPr>
              <a:t>Blabberize</a:t>
            </a:r>
            <a:r>
              <a:rPr lang="ru-RU" sz="2000" dirty="0" smtClean="0">
                <a:latin typeface="Gill Sans Nova" pitchFamily="34" charset="0"/>
              </a:rPr>
              <a:t> — Озвучивание героев, сценок с элементами анимации</a:t>
            </a:r>
          </a:p>
          <a:p>
            <a:pPr fontAlgn="base"/>
            <a:r>
              <a:rPr lang="ru-RU" sz="2000" dirty="0" smtClean="0">
                <a:latin typeface="Gill Sans Nova" pitchFamily="34" charset="0"/>
                <a:hlinkClick r:id="rId7"/>
              </a:rPr>
              <a:t>Mp3Cut</a:t>
            </a:r>
            <a:r>
              <a:rPr lang="ru-RU" sz="2000" dirty="0" smtClean="0">
                <a:latin typeface="Gill Sans Nova" pitchFamily="34" charset="0"/>
              </a:rPr>
              <a:t> Обрезка музыки и создание </a:t>
            </a:r>
            <a:r>
              <a:rPr lang="ru-RU" sz="2000" dirty="0" err="1" smtClean="0">
                <a:latin typeface="Gill Sans Nova" pitchFamily="34" charset="0"/>
              </a:rPr>
              <a:t>рингтонов</a:t>
            </a:r>
            <a:r>
              <a:rPr lang="ru-RU" sz="2000" dirty="0" smtClean="0">
                <a:latin typeface="Gill Sans Nova" pitchFamily="34" charset="0"/>
              </a:rPr>
              <a:t> </a:t>
            </a:r>
            <a:r>
              <a:rPr lang="ru-RU" sz="2000" dirty="0" err="1" smtClean="0">
                <a:latin typeface="Gill Sans Nova" pitchFamily="34" charset="0"/>
              </a:rPr>
              <a:t>онлайн</a:t>
            </a:r>
            <a:endParaRPr lang="ru-RU" sz="2000" dirty="0" smtClean="0">
              <a:latin typeface="Gill Sans Nova" pitchFamily="34" charset="0"/>
            </a:endParaRP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8"/>
              </a:rPr>
              <a:t>Musicovery</a:t>
            </a:r>
            <a:r>
              <a:rPr lang="ru-RU" sz="2000" dirty="0" smtClean="0">
                <a:latin typeface="Gill Sans Nova" pitchFamily="34" charset="0"/>
              </a:rPr>
              <a:t> — музыкальное настроение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9"/>
              </a:rPr>
              <a:t>Playcast</a:t>
            </a:r>
            <a:r>
              <a:rPr lang="ru-RU" sz="2000" dirty="0" smtClean="0">
                <a:latin typeface="Gill Sans Nova" pitchFamily="34" charset="0"/>
                <a:hlinkClick r:id="rId9"/>
              </a:rPr>
              <a:t> </a:t>
            </a:r>
            <a:r>
              <a:rPr lang="ru-RU" sz="2000" dirty="0" smtClean="0">
                <a:latin typeface="Gill Sans Nova" pitchFamily="34" charset="0"/>
              </a:rPr>
              <a:t>Создаём </a:t>
            </a:r>
            <a:r>
              <a:rPr lang="ru-RU" sz="2000" dirty="0" err="1" smtClean="0">
                <a:latin typeface="Gill Sans Nova" pitchFamily="34" charset="0"/>
              </a:rPr>
              <a:t>мультимедийные</a:t>
            </a:r>
            <a:r>
              <a:rPr lang="ru-RU" sz="2000" dirty="0" smtClean="0">
                <a:latin typeface="Gill Sans Nova" pitchFamily="34" charset="0"/>
              </a:rPr>
              <a:t> открытки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0"/>
              </a:rPr>
              <a:t>PodSnack</a:t>
            </a:r>
            <a:r>
              <a:rPr lang="ru-RU" sz="2000" dirty="0" smtClean="0">
                <a:latin typeface="Gill Sans Nova" pitchFamily="34" charset="0"/>
              </a:rPr>
              <a:t> </a:t>
            </a:r>
            <a:r>
              <a:rPr lang="ru-RU" sz="2000" dirty="0" err="1" smtClean="0">
                <a:latin typeface="Gill Sans Nova" pitchFamily="34" charset="0"/>
              </a:rPr>
              <a:t>аудиоплеер</a:t>
            </a:r>
            <a:r>
              <a:rPr lang="ru-RU" sz="2000" dirty="0" smtClean="0">
                <a:latin typeface="Gill Sans Nova" pitchFamily="34" charset="0"/>
              </a:rPr>
              <a:t> с </a:t>
            </a:r>
            <a:r>
              <a:rPr lang="ru-RU" sz="2000" dirty="0" err="1" smtClean="0">
                <a:latin typeface="Gill Sans Nova" pitchFamily="34" charset="0"/>
              </a:rPr>
              <a:t>плейлистом</a:t>
            </a:r>
            <a:endParaRPr lang="ru-RU" sz="2000" dirty="0" smtClean="0">
              <a:latin typeface="Gill Sans Nova" pitchFamily="34" charset="0"/>
            </a:endParaRP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1"/>
              </a:rPr>
              <a:t>Speakingimage</a:t>
            </a:r>
            <a:r>
              <a:rPr lang="ru-RU" sz="2000" dirty="0" smtClean="0">
                <a:latin typeface="Gill Sans Nova" pitchFamily="34" charset="0"/>
              </a:rPr>
              <a:t> создание интерактивного изображения с мультимедиа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2"/>
              </a:rPr>
              <a:t>VoiceThread</a:t>
            </a:r>
            <a:r>
              <a:rPr lang="ru-RU" sz="2000" dirty="0" smtClean="0">
                <a:latin typeface="Gill Sans Nova" pitchFamily="34" charset="0"/>
              </a:rPr>
              <a:t> создание </a:t>
            </a:r>
            <a:r>
              <a:rPr lang="ru-RU" sz="2000" dirty="0" err="1" smtClean="0">
                <a:latin typeface="Gill Sans Nova" pitchFamily="34" charset="0"/>
              </a:rPr>
              <a:t>сладшоу</a:t>
            </a:r>
            <a:r>
              <a:rPr lang="ru-RU" sz="2000" dirty="0" smtClean="0">
                <a:latin typeface="Gill Sans Nova" pitchFamily="34" charset="0"/>
              </a:rPr>
              <a:t> с звуковым комментарием и надписями</a:t>
            </a: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3"/>
              </a:rPr>
              <a:t>Widgetbox</a:t>
            </a:r>
            <a:r>
              <a:rPr lang="ru-RU" sz="2000" dirty="0" smtClean="0">
                <a:latin typeface="Gill Sans Nova" pitchFamily="34" charset="0"/>
              </a:rPr>
              <a:t> создание разнообразных </a:t>
            </a:r>
            <a:r>
              <a:rPr lang="ru-RU" sz="2000" dirty="0" err="1" smtClean="0">
                <a:latin typeface="Gill Sans Nova" pitchFamily="34" charset="0"/>
              </a:rPr>
              <a:t>виджетов</a:t>
            </a:r>
            <a:endParaRPr lang="ru-RU" sz="2000" dirty="0" smtClean="0">
              <a:latin typeface="Gill Sans Nova" pitchFamily="34" charset="0"/>
            </a:endParaRP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4"/>
              </a:rPr>
              <a:t>WiQET</a:t>
            </a:r>
            <a:r>
              <a:rPr lang="ru-RU" sz="2000" dirty="0" smtClean="0">
                <a:latin typeface="Gill Sans Nova" pitchFamily="34" charset="0"/>
              </a:rPr>
              <a:t> создание </a:t>
            </a:r>
            <a:r>
              <a:rPr lang="ru-RU" sz="2000" dirty="0" err="1" smtClean="0">
                <a:latin typeface="Gill Sans Nova" pitchFamily="34" charset="0"/>
              </a:rPr>
              <a:t>мультимедийных</a:t>
            </a:r>
            <a:r>
              <a:rPr lang="ru-RU" sz="2000" dirty="0" smtClean="0">
                <a:latin typeface="Gill Sans Nova" pitchFamily="34" charset="0"/>
              </a:rPr>
              <a:t> </a:t>
            </a:r>
            <a:r>
              <a:rPr lang="ru-RU" sz="2000" dirty="0" err="1" smtClean="0">
                <a:latin typeface="Gill Sans Nova" pitchFamily="34" charset="0"/>
              </a:rPr>
              <a:t>виджетов</a:t>
            </a:r>
            <a:endParaRPr lang="ru-RU" sz="2000" dirty="0" smtClean="0">
              <a:latin typeface="Gill Sans Nova" pitchFamily="34" charset="0"/>
            </a:endParaRPr>
          </a:p>
          <a:p>
            <a:pPr fontAlgn="base"/>
            <a:r>
              <a:rPr lang="ru-RU" sz="2000" dirty="0" err="1" smtClean="0">
                <a:latin typeface="Gill Sans Nova" pitchFamily="34" charset="0"/>
                <a:hlinkClick r:id="rId15"/>
              </a:rPr>
              <a:t>ZooBurst</a:t>
            </a:r>
            <a:r>
              <a:rPr lang="ru-RU" sz="2000" dirty="0" smtClean="0">
                <a:latin typeface="Gill Sans Nova" pitchFamily="34" charset="0"/>
              </a:rPr>
              <a:t> анимационные 3D публикации</a:t>
            </a:r>
            <a:endParaRPr lang="ru-RU" sz="20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73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Видео-сервисы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66919" y="2095501"/>
            <a:ext cx="878687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err="1" smtClean="0">
                <a:latin typeface="Gill Sans Nova" pitchFamily="34" charset="0"/>
                <a:hlinkClick r:id="rId4"/>
              </a:rPr>
              <a:t>Dailymotion</a:t>
            </a:r>
            <a:r>
              <a:rPr lang="ru-RU" sz="2400" dirty="0" smtClean="0">
                <a:latin typeface="Gill Sans Nova" pitchFamily="34" charset="0"/>
              </a:rPr>
              <a:t> </a:t>
            </a:r>
            <a:r>
              <a:rPr lang="ru-RU" sz="2400" dirty="0" err="1" smtClean="0">
                <a:latin typeface="Gill Sans Nova" pitchFamily="34" charset="0"/>
              </a:rPr>
              <a:t>видеохостинг</a:t>
            </a:r>
            <a:r>
              <a:rPr lang="ru-RU" sz="2400" dirty="0" smtClean="0">
                <a:latin typeface="Gill Sans Nova" pitchFamily="34" charset="0"/>
              </a:rPr>
              <a:t> с большими возможностями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5"/>
              </a:rPr>
              <a:t>TED-ed</a:t>
            </a:r>
            <a:r>
              <a:rPr lang="ru-RU" sz="2400" dirty="0" smtClean="0">
                <a:latin typeface="Gill Sans Nova" pitchFamily="34" charset="0"/>
              </a:rPr>
              <a:t> создание интерактивного образовательного видео на основе роликов и </a:t>
            </a:r>
            <a:r>
              <a:rPr lang="ru-RU" sz="2400" dirty="0" err="1" smtClean="0">
                <a:latin typeface="Gill Sans Nova" pitchFamily="34" charset="0"/>
              </a:rPr>
              <a:t>Youtube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6"/>
              </a:rPr>
              <a:t>TubeSnack</a:t>
            </a:r>
            <a:r>
              <a:rPr lang="ru-RU" sz="2400" dirty="0" smtClean="0">
                <a:latin typeface="Gill Sans Nova" pitchFamily="34" charset="0"/>
              </a:rPr>
              <a:t> видеоплеер с </a:t>
            </a:r>
            <a:r>
              <a:rPr lang="ru-RU" sz="2400" dirty="0" err="1" smtClean="0">
                <a:latin typeface="Gill Sans Nova" pitchFamily="34" charset="0"/>
              </a:rPr>
              <a:t>плейлистом</a:t>
            </a:r>
            <a:endParaRPr lang="ru-RU" sz="2400" dirty="0" smtClean="0">
              <a:latin typeface="Gill Sans Nova" pitchFamily="34" charset="0"/>
            </a:endParaRP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7"/>
              </a:rPr>
              <a:t>Vialogues</a:t>
            </a:r>
            <a:r>
              <a:rPr lang="ru-RU" sz="2400" dirty="0" smtClean="0">
                <a:latin typeface="Gill Sans Nova" pitchFamily="34" charset="0"/>
              </a:rPr>
              <a:t> создание интерактивного опроса, занятия с использованием видеороликов (с ПК или </a:t>
            </a:r>
            <a:r>
              <a:rPr lang="ru-RU" sz="2400" dirty="0" err="1" smtClean="0">
                <a:latin typeface="Gill Sans Nova" pitchFamily="34" charset="0"/>
              </a:rPr>
              <a:t>Youtube</a:t>
            </a:r>
            <a:r>
              <a:rPr lang="ru-RU" sz="2400" dirty="0" smtClean="0">
                <a:latin typeface="Gill Sans Nova" pitchFamily="34" charset="0"/>
              </a:rPr>
              <a:t>)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8"/>
              </a:rPr>
              <a:t>Vimeo</a:t>
            </a:r>
            <a:r>
              <a:rPr lang="ru-RU" sz="2400" dirty="0" smtClean="0">
                <a:latin typeface="Gill Sans Nova" pitchFamily="34" charset="0"/>
                <a:hlinkClick r:id="rId8"/>
              </a:rPr>
              <a:t> </a:t>
            </a:r>
            <a:r>
              <a:rPr lang="ru-RU" sz="2400" dirty="0" smtClean="0">
                <a:latin typeface="Gill Sans Nova" pitchFamily="34" charset="0"/>
              </a:rPr>
              <a:t>— </a:t>
            </a:r>
            <a:r>
              <a:rPr lang="ru-RU" sz="2400" dirty="0" err="1" smtClean="0">
                <a:latin typeface="Gill Sans Nova" pitchFamily="34" charset="0"/>
              </a:rPr>
              <a:t>видеохостинг</a:t>
            </a:r>
            <a:r>
              <a:rPr lang="ru-RU" sz="2400" dirty="0" smtClean="0">
                <a:latin typeface="Gill Sans Nova" pitchFamily="34" charset="0"/>
              </a:rPr>
              <a:t> видео высокого разрешения и площадка для общения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9"/>
              </a:rPr>
              <a:t>Zentation</a:t>
            </a:r>
            <a:r>
              <a:rPr lang="ru-RU" sz="2400" dirty="0" smtClean="0">
                <a:latin typeface="Gill Sans Nova" pitchFamily="34" charset="0"/>
                <a:hlinkClick r:id="rId9"/>
              </a:rPr>
              <a:t> </a:t>
            </a:r>
            <a:r>
              <a:rPr lang="ru-RU" sz="2400" dirty="0" smtClean="0">
                <a:latin typeface="Gill Sans Nova" pitchFamily="34" charset="0"/>
              </a:rPr>
              <a:t>презентация и видеоряд с лектором или процессом</a:t>
            </a:r>
          </a:p>
          <a:p>
            <a:pPr fontAlgn="base"/>
            <a:r>
              <a:rPr lang="ru-RU" sz="2400" dirty="0" err="1" smtClean="0">
                <a:latin typeface="Gill Sans Nova" pitchFamily="34" charset="0"/>
                <a:hlinkClick r:id="rId10"/>
              </a:rPr>
              <a:t>Видеоредактор</a:t>
            </a:r>
            <a:r>
              <a:rPr lang="ru-RU" sz="2400" dirty="0" smtClean="0">
                <a:latin typeface="Gill Sans Nova" pitchFamily="34" charset="0"/>
                <a:hlinkClick r:id="rId10"/>
              </a:rPr>
              <a:t> -</a:t>
            </a:r>
            <a:r>
              <a:rPr lang="ru-RU" sz="2400" dirty="0" err="1" smtClean="0">
                <a:latin typeface="Gill Sans Nova" pitchFamily="34" charset="0"/>
                <a:hlinkClick r:id="rId10"/>
              </a:rPr>
              <a:t>Youtube</a:t>
            </a:r>
            <a:r>
              <a:rPr lang="ru-RU" sz="2400" dirty="0" smtClean="0">
                <a:latin typeface="Gill Sans Nova" pitchFamily="34" charset="0"/>
              </a:rPr>
              <a:t> </a:t>
            </a:r>
            <a:r>
              <a:rPr lang="ru-RU" sz="2400" dirty="0" err="1" smtClean="0">
                <a:latin typeface="Gill Sans Nova" pitchFamily="34" charset="0"/>
              </a:rPr>
              <a:t>онлайн</a:t>
            </a:r>
            <a:r>
              <a:rPr lang="ru-RU" sz="2400" dirty="0" smtClean="0">
                <a:latin typeface="Gill Sans Nova" pitchFamily="34" charset="0"/>
              </a:rPr>
              <a:t> редактирование видеороликов и публикация</a:t>
            </a:r>
            <a:endParaRPr lang="ru-RU" sz="24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8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Создание </a:t>
            </a:r>
            <a:r>
              <a:rPr lang="ru-RU" sz="2400" b="1" dirty="0" err="1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скринкастов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24069" y="2357424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dirty="0" err="1" smtClean="0">
                <a:latin typeface="Gill Sans Nova" pitchFamily="34" charset="0"/>
                <a:hlinkClick r:id="rId4"/>
              </a:rPr>
              <a:t>GoView</a:t>
            </a:r>
            <a:r>
              <a:rPr lang="en-US" sz="3600" dirty="0" smtClean="0">
                <a:latin typeface="Gill Sans Nova" pitchFamily="34" charset="0"/>
              </a:rPr>
              <a:t> —  </a:t>
            </a:r>
            <a:r>
              <a:rPr lang="ru-RU" sz="3600" dirty="0" smtClean="0">
                <a:latin typeface="Gill Sans Nova" pitchFamily="34" charset="0"/>
              </a:rPr>
              <a:t>создание </a:t>
            </a:r>
            <a:r>
              <a:rPr lang="ru-RU" sz="3600" dirty="0" err="1" smtClean="0">
                <a:latin typeface="Gill Sans Nova" pitchFamily="34" charset="0"/>
              </a:rPr>
              <a:t>скринкастов</a:t>
            </a:r>
            <a:endParaRPr lang="ru-RU" sz="3600" dirty="0" smtClean="0">
              <a:latin typeface="Gill Sans Nova" pitchFamily="34" charset="0"/>
            </a:endParaRPr>
          </a:p>
          <a:p>
            <a:pPr fontAlgn="base"/>
            <a:r>
              <a:rPr lang="en-US" sz="3600" dirty="0" err="1" smtClean="0">
                <a:latin typeface="Gill Sans Nova" pitchFamily="34" charset="0"/>
                <a:hlinkClick r:id="rId5"/>
              </a:rPr>
              <a:t>Screenr</a:t>
            </a:r>
            <a:r>
              <a:rPr lang="en-US" sz="3600" dirty="0" smtClean="0">
                <a:latin typeface="Gill Sans Nova" pitchFamily="34" charset="0"/>
                <a:hlinkClick r:id="rId5"/>
              </a:rPr>
              <a:t> </a:t>
            </a:r>
            <a:r>
              <a:rPr lang="en-US" sz="3600" dirty="0" smtClean="0">
                <a:latin typeface="Gill Sans Nova" pitchFamily="34" charset="0"/>
              </a:rPr>
              <a:t>-</a:t>
            </a:r>
            <a:r>
              <a:rPr lang="ru-RU" sz="3600" dirty="0" smtClean="0">
                <a:latin typeface="Gill Sans Nova" pitchFamily="34" charset="0"/>
              </a:rPr>
              <a:t>создаём видео с аудио комментариями (</a:t>
            </a:r>
            <a:r>
              <a:rPr lang="ru-RU" sz="3600" dirty="0" err="1" smtClean="0">
                <a:latin typeface="Gill Sans Nova" pitchFamily="34" charset="0"/>
              </a:rPr>
              <a:t>Скринкасты</a:t>
            </a:r>
            <a:r>
              <a:rPr lang="ru-RU" sz="3600" dirty="0" smtClean="0">
                <a:latin typeface="Gill Sans Nova" pitchFamily="34" charset="0"/>
              </a:rPr>
              <a:t>)</a:t>
            </a:r>
          </a:p>
          <a:p>
            <a:pPr fontAlgn="base"/>
            <a:r>
              <a:rPr lang="en-US" sz="3600" dirty="0" err="1" smtClean="0">
                <a:latin typeface="Gill Sans Nova" pitchFamily="34" charset="0"/>
                <a:hlinkClick r:id="rId6"/>
              </a:rPr>
              <a:t>ScreenCastle</a:t>
            </a:r>
            <a:r>
              <a:rPr lang="en-US" sz="3600" dirty="0" smtClean="0">
                <a:latin typeface="Gill Sans Nova" pitchFamily="34" charset="0"/>
              </a:rPr>
              <a:t> </a:t>
            </a:r>
            <a:r>
              <a:rPr lang="ru-RU" sz="3600" dirty="0" smtClean="0">
                <a:latin typeface="Gill Sans Nova" pitchFamily="34" charset="0"/>
              </a:rPr>
              <a:t>создание </a:t>
            </a:r>
            <a:r>
              <a:rPr lang="ru-RU" sz="3600" dirty="0" err="1" smtClean="0">
                <a:latin typeface="Gill Sans Nova" pitchFamily="34" charset="0"/>
              </a:rPr>
              <a:t>скринкастов</a:t>
            </a:r>
            <a:endParaRPr lang="ru-RU" sz="3600" dirty="0" smtClean="0">
              <a:latin typeface="Gill Sans Nova" pitchFamily="34" charset="0"/>
            </a:endParaRPr>
          </a:p>
          <a:p>
            <a:pPr fontAlgn="base"/>
            <a:r>
              <a:rPr lang="en-US" sz="3600" dirty="0" err="1" smtClean="0">
                <a:latin typeface="Gill Sans Nova" pitchFamily="34" charset="0"/>
                <a:hlinkClick r:id="rId7"/>
              </a:rPr>
              <a:t>Screencast</a:t>
            </a:r>
            <a:r>
              <a:rPr lang="en-US" sz="3600" dirty="0" smtClean="0">
                <a:latin typeface="Gill Sans Nova" pitchFamily="34" charset="0"/>
                <a:hlinkClick r:id="rId7"/>
              </a:rPr>
              <a:t>-O-</a:t>
            </a:r>
            <a:r>
              <a:rPr lang="en-US" sz="3600" dirty="0" err="1" smtClean="0">
                <a:latin typeface="Gill Sans Nova" pitchFamily="34" charset="0"/>
                <a:hlinkClick r:id="rId7"/>
              </a:rPr>
              <a:t>Matic</a:t>
            </a:r>
            <a:r>
              <a:rPr lang="en-US" sz="3600" dirty="0" smtClean="0">
                <a:latin typeface="Gill Sans Nova" pitchFamily="34" charset="0"/>
              </a:rPr>
              <a:t> </a:t>
            </a:r>
            <a:r>
              <a:rPr lang="ru-RU" sz="3600" dirty="0" smtClean="0">
                <a:latin typeface="Gill Sans Nova" pitchFamily="34" charset="0"/>
              </a:rPr>
              <a:t>создание </a:t>
            </a:r>
            <a:r>
              <a:rPr lang="ru-RU" sz="3600" dirty="0" err="1" smtClean="0">
                <a:latin typeface="Gill Sans Nova" pitchFamily="34" charset="0"/>
              </a:rPr>
              <a:t>скринкастов</a:t>
            </a:r>
            <a:endParaRPr lang="ru-RU" sz="36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Ленты времени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28483" y="2286000"/>
            <a:ext cx="98062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000" dirty="0" err="1" smtClean="0">
                <a:latin typeface="Gill Sans Nova" pitchFamily="34" charset="0"/>
                <a:hlinkClick r:id="rId4"/>
              </a:rPr>
              <a:t>Dipity</a:t>
            </a:r>
            <a:r>
              <a:rPr lang="ru-RU" sz="4000" dirty="0" smtClean="0">
                <a:latin typeface="Gill Sans Nova" pitchFamily="34" charset="0"/>
              </a:rPr>
              <a:t> создание лент (шкал) событий</a:t>
            </a:r>
          </a:p>
          <a:p>
            <a:pPr fontAlgn="base"/>
            <a:r>
              <a:rPr lang="ru-RU" sz="4000" dirty="0" err="1" smtClean="0">
                <a:latin typeface="Gill Sans Nova" pitchFamily="34" charset="0"/>
                <a:hlinkClick r:id="rId5"/>
              </a:rPr>
              <a:t>Timerime</a:t>
            </a:r>
            <a:r>
              <a:rPr lang="ru-RU" sz="4000" dirty="0" smtClean="0">
                <a:latin typeface="Gill Sans Nova" pitchFamily="34" charset="0"/>
              </a:rPr>
              <a:t> создание лент времени</a:t>
            </a:r>
          </a:p>
          <a:p>
            <a:pPr fontAlgn="base"/>
            <a:r>
              <a:rPr lang="ru-RU" sz="4000" dirty="0" err="1" smtClean="0">
                <a:latin typeface="Gill Sans Nova" pitchFamily="34" charset="0"/>
                <a:hlinkClick r:id="rId6"/>
              </a:rPr>
              <a:t>Timetoast</a:t>
            </a:r>
            <a:r>
              <a:rPr lang="ru-RU" sz="4000" dirty="0" smtClean="0">
                <a:latin typeface="Gill Sans Nova" pitchFamily="34" charset="0"/>
                <a:hlinkClick r:id="rId6"/>
              </a:rPr>
              <a:t> </a:t>
            </a:r>
            <a:r>
              <a:rPr lang="ru-RU" sz="4000" dirty="0" smtClean="0">
                <a:latin typeface="Gill Sans Nova" pitchFamily="34" charset="0"/>
              </a:rPr>
              <a:t>-создание ленты времени</a:t>
            </a:r>
            <a:endParaRPr lang="ru-RU" sz="4000" dirty="0">
              <a:latin typeface="Gill Sans Nova" pitchFamily="34" charset="0"/>
            </a:endParaRPr>
          </a:p>
        </p:txBody>
      </p:sp>
      <p:pic>
        <p:nvPicPr>
          <p:cNvPr id="11" name="Picture 4" descr="http://900igr.net/up/datas/161466/009.jpg"/>
          <p:cNvPicPr>
            <a:picLocks noChangeAspect="1" noChangeArrowheads="1"/>
          </p:cNvPicPr>
          <p:nvPr/>
        </p:nvPicPr>
        <p:blipFill>
          <a:blip r:embed="rId7"/>
          <a:srcRect b="3704"/>
          <a:stretch>
            <a:fillRect/>
          </a:stretch>
        </p:blipFill>
        <p:spPr bwMode="auto">
          <a:xfrm>
            <a:off x="6044400" y="4224991"/>
            <a:ext cx="4171950" cy="2451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941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8" y="1373844"/>
            <a:ext cx="7301807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7230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Дидактические материалы в игровой форме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3563" y="2235762"/>
            <a:ext cx="8643966" cy="46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03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8" y="1373844"/>
            <a:ext cx="7301807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7230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Дидактические материалы в игровой форме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49" y="2181224"/>
            <a:ext cx="7143800" cy="46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3503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Глобальные </a:t>
            </a:r>
            <a:r>
              <a:rPr lang="ru-RU" sz="20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тренды, влияющие на образование</a:t>
            </a:r>
            <a:endParaRPr lang="ru-RU" sz="20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9"/>
          <a:stretch>
            <a:fillRect/>
          </a:stretch>
        </p:blipFill>
        <p:spPr bwMode="auto">
          <a:xfrm>
            <a:off x="2524125" y="2286000"/>
            <a:ext cx="9144000" cy="412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6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8" y="1373844"/>
            <a:ext cx="7301807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7230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Дидактические материалы в игровой форме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95721" y="2190751"/>
            <a:ext cx="99187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dirty="0" err="1" smtClean="0">
                <a:latin typeface="Gill Sans Nova" pitchFamily="34" charset="0"/>
                <a:hlinkClick r:id="rId4"/>
              </a:rPr>
              <a:t>BrainFlips</a:t>
            </a:r>
            <a:r>
              <a:rPr lang="ru-RU" sz="1600" dirty="0" smtClean="0">
                <a:latin typeface="Gill Sans Nova" pitchFamily="34" charset="0"/>
              </a:rPr>
              <a:t> работа с карточками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5"/>
              </a:rPr>
              <a:t>СlassTools</a:t>
            </a:r>
            <a:r>
              <a:rPr lang="ru-RU" sz="1600" dirty="0" smtClean="0">
                <a:latin typeface="Gill Sans Nova" pitchFamily="34" charset="0"/>
                <a:hlinkClick r:id="rId5"/>
              </a:rPr>
              <a:t> множество инструментов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6"/>
              </a:rPr>
              <a:t>FlashcardExchage</a:t>
            </a:r>
            <a:r>
              <a:rPr lang="ru-RU" sz="1600" dirty="0" smtClean="0">
                <a:latin typeface="Gill Sans Nova" pitchFamily="34" charset="0"/>
              </a:rPr>
              <a:t> создание и работа с </a:t>
            </a:r>
            <a:r>
              <a:rPr lang="ru-RU" sz="1600" dirty="0" err="1" smtClean="0">
                <a:latin typeface="Gill Sans Nova" pitchFamily="34" charset="0"/>
              </a:rPr>
              <a:t>онлайн</a:t>
            </a:r>
            <a:r>
              <a:rPr lang="ru-RU" sz="1600" dirty="0" smtClean="0">
                <a:latin typeface="Gill Sans Nova" pitchFamily="34" charset="0"/>
              </a:rPr>
              <a:t> карточками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7"/>
              </a:rPr>
              <a:t>Flashcard</a:t>
            </a:r>
            <a:r>
              <a:rPr lang="ru-RU" sz="1600" dirty="0" smtClean="0">
                <a:latin typeface="Gill Sans Nova" pitchFamily="34" charset="0"/>
                <a:hlinkClick r:id="rId7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7"/>
              </a:rPr>
              <a:t>Machine</a:t>
            </a:r>
            <a:r>
              <a:rPr lang="ru-RU" sz="1600" dirty="0" smtClean="0">
                <a:latin typeface="Gill Sans Nova" pitchFamily="34" charset="0"/>
              </a:rPr>
              <a:t> создание </a:t>
            </a:r>
            <a:r>
              <a:rPr lang="ru-RU" sz="1600" dirty="0" err="1" smtClean="0">
                <a:latin typeface="Gill Sans Nova" pitchFamily="34" charset="0"/>
              </a:rPr>
              <a:t>онлайн-карточек</a:t>
            </a:r>
            <a:r>
              <a:rPr lang="ru-RU" sz="1600" dirty="0" smtClean="0">
                <a:latin typeface="Gill Sans Nova" pitchFamily="34" charset="0"/>
              </a:rPr>
              <a:t> для проведения викторин, занятий, тренингов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8"/>
              </a:rPr>
              <a:t>JeopardyLabs</a:t>
            </a:r>
            <a:r>
              <a:rPr lang="ru-RU" sz="1600" dirty="0" smtClean="0">
                <a:latin typeface="Gill Sans Nova" pitchFamily="34" charset="0"/>
              </a:rPr>
              <a:t> генерация </a:t>
            </a:r>
            <a:r>
              <a:rPr lang="ru-RU" sz="1600" dirty="0" err="1" smtClean="0">
                <a:latin typeface="Gill Sans Nova" pitchFamily="34" charset="0"/>
              </a:rPr>
              <a:t>онлайн</a:t>
            </a:r>
            <a:r>
              <a:rPr lang="ru-RU" sz="1600" dirty="0" smtClean="0">
                <a:latin typeface="Gill Sans Nova" pitchFamily="34" charset="0"/>
              </a:rPr>
              <a:t> викторин для занятий со школьниками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9"/>
              </a:rPr>
              <a:t>JigsawPlanet</a:t>
            </a:r>
            <a:r>
              <a:rPr lang="ru-RU" sz="1600" dirty="0" smtClean="0">
                <a:latin typeface="Gill Sans Nova" pitchFamily="34" charset="0"/>
              </a:rPr>
              <a:t> создание игр в виде </a:t>
            </a:r>
            <a:r>
              <a:rPr lang="ru-RU" sz="1600" dirty="0" err="1" smtClean="0">
                <a:latin typeface="Gill Sans Nova" pitchFamily="34" charset="0"/>
              </a:rPr>
              <a:t>пазлов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0"/>
              </a:rPr>
              <a:t>JigZone</a:t>
            </a:r>
            <a:r>
              <a:rPr lang="ru-RU" sz="1600" dirty="0" smtClean="0">
                <a:latin typeface="Gill Sans Nova" pitchFamily="34" charset="0"/>
              </a:rPr>
              <a:t> создание </a:t>
            </a:r>
            <a:r>
              <a:rPr lang="ru-RU" sz="1600" dirty="0" err="1" smtClean="0">
                <a:latin typeface="Gill Sans Nova" pitchFamily="34" charset="0"/>
              </a:rPr>
              <a:t>пазлов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1"/>
              </a:rPr>
              <a:t>LearningApps</a:t>
            </a:r>
            <a:r>
              <a:rPr lang="ru-RU" sz="1600" dirty="0" smtClean="0">
                <a:latin typeface="Gill Sans Nova" pitchFamily="34" charset="0"/>
              </a:rPr>
              <a:t> -создание интерактивных учебно-методических пособий по разным предметам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2"/>
              </a:rPr>
              <a:t>Study</a:t>
            </a:r>
            <a:r>
              <a:rPr lang="ru-RU" sz="1600" dirty="0" smtClean="0">
                <a:latin typeface="Gill Sans Nova" pitchFamily="34" charset="0"/>
                <a:hlinkClick r:id="rId12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12"/>
              </a:rPr>
              <a:t>Stack</a:t>
            </a:r>
            <a:r>
              <a:rPr lang="ru-RU" sz="1600" dirty="0" smtClean="0">
                <a:latin typeface="Gill Sans Nova" pitchFamily="34" charset="0"/>
                <a:hlinkClick r:id="rId12"/>
              </a:rPr>
              <a:t> </a:t>
            </a:r>
            <a:r>
              <a:rPr lang="ru-RU" sz="1600" dirty="0" err="1" smtClean="0">
                <a:latin typeface="Gill Sans Nova" pitchFamily="34" charset="0"/>
              </a:rPr>
              <a:t>онлайн</a:t>
            </a:r>
            <a:r>
              <a:rPr lang="ru-RU" sz="1600" dirty="0" smtClean="0">
                <a:latin typeface="Gill Sans Nova" pitchFamily="34" charset="0"/>
              </a:rPr>
              <a:t> сервис для создания различных материалов к урокам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3"/>
              </a:rPr>
              <a:t>Photograph</a:t>
            </a:r>
            <a:r>
              <a:rPr lang="ru-RU" sz="1600" dirty="0" smtClean="0">
                <a:latin typeface="Gill Sans Nova" pitchFamily="34" charset="0"/>
                <a:hlinkClick r:id="rId13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13"/>
              </a:rPr>
              <a:t>Puzzle</a:t>
            </a:r>
            <a:r>
              <a:rPr lang="ru-RU" sz="1600" dirty="0" smtClean="0">
                <a:latin typeface="Gill Sans Nova" pitchFamily="34" charset="0"/>
              </a:rPr>
              <a:t> генерация </a:t>
            </a:r>
            <a:r>
              <a:rPr lang="ru-RU" sz="1600" dirty="0" err="1" smtClean="0">
                <a:latin typeface="Gill Sans Nova" pitchFamily="34" charset="0"/>
              </a:rPr>
              <a:t>пазлов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4"/>
              </a:rPr>
              <a:t>ProProfs</a:t>
            </a:r>
            <a:r>
              <a:rPr lang="ru-RU" sz="1600" dirty="0" smtClean="0">
                <a:latin typeface="Gill Sans Nova" pitchFamily="34" charset="0"/>
              </a:rPr>
              <a:t> создание дидактических материалов в игровой форме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5"/>
              </a:rPr>
              <a:t>PurpozeGames</a:t>
            </a:r>
            <a:r>
              <a:rPr lang="ru-RU" sz="1600" dirty="0" smtClean="0">
                <a:latin typeface="Gill Sans Nova" pitchFamily="34" charset="0"/>
              </a:rPr>
              <a:t> создаем игры по изображению(ям)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6"/>
              </a:rPr>
              <a:t>Wixie</a:t>
            </a:r>
            <a:r>
              <a:rPr lang="ru-RU" sz="1600" dirty="0" smtClean="0">
                <a:latin typeface="Gill Sans Nova" pitchFamily="34" charset="0"/>
              </a:rPr>
              <a:t> создание </a:t>
            </a:r>
            <a:r>
              <a:rPr lang="ru-RU" sz="1600" dirty="0" err="1" smtClean="0">
                <a:latin typeface="Gill Sans Nova" pitchFamily="34" charset="0"/>
              </a:rPr>
              <a:t>мультимедийных</a:t>
            </a:r>
            <a:r>
              <a:rPr lang="ru-RU" sz="1600" dirty="0" smtClean="0">
                <a:latin typeface="Gill Sans Nova" pitchFamily="34" charset="0"/>
              </a:rPr>
              <a:t> инсталляций. рисование, анимация.  Учебные карточки, </a:t>
            </a:r>
            <a:r>
              <a:rPr lang="ru-RU" sz="1600" dirty="0" err="1" smtClean="0">
                <a:latin typeface="Gill Sans Nova" pitchFamily="34" charset="0"/>
              </a:rPr>
              <a:t>флеш-ролики</a:t>
            </a:r>
            <a:r>
              <a:rPr lang="ru-RU" sz="1600" dirty="0" smtClean="0">
                <a:latin typeface="Gill Sans Nova" pitchFamily="34" charset="0"/>
              </a:rPr>
              <a:t> и работа в классе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7"/>
              </a:rPr>
              <a:t>WordLearner</a:t>
            </a:r>
            <a:r>
              <a:rPr lang="ru-RU" sz="1600" dirty="0" smtClean="0">
                <a:latin typeface="Gill Sans Nova" pitchFamily="34" charset="0"/>
                <a:hlinkClick r:id="rId17"/>
              </a:rPr>
              <a:t> несколько инструментов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8"/>
              </a:rPr>
              <a:t>Zondle</a:t>
            </a:r>
            <a:r>
              <a:rPr lang="ru-RU" sz="1600" dirty="0" smtClean="0">
                <a:latin typeface="Gill Sans Nova" pitchFamily="34" charset="0"/>
              </a:rPr>
              <a:t> создаем дидактические игры по готовым шаблонам, создаем игры, пакеты по теме (текст, видео, фото, игра)</a:t>
            </a:r>
          </a:p>
          <a:p>
            <a:pPr fontAlgn="base"/>
            <a:r>
              <a:rPr lang="ru-RU" sz="1600" dirty="0" smtClean="0">
                <a:latin typeface="Gill Sans Nova" pitchFamily="34" charset="0"/>
                <a:hlinkClick r:id="rId19"/>
              </a:rPr>
              <a:t>Фабрика кроссвордов</a:t>
            </a:r>
            <a:r>
              <a:rPr lang="ru-RU" sz="1600" dirty="0" smtClean="0">
                <a:latin typeface="Gill Sans Nova" pitchFamily="34" charset="0"/>
              </a:rPr>
              <a:t> — генератор кроссворда</a:t>
            </a:r>
            <a:endParaRPr lang="ru-RU" sz="1600" dirty="0">
              <a:latin typeface="Gill Sans Nov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00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65704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Прочие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609819" y="2209087"/>
            <a:ext cx="900115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dirty="0" err="1" smtClean="0">
                <a:latin typeface="Gill Sans Nova" pitchFamily="34" charset="0"/>
                <a:hlinkClick r:id="rId4"/>
              </a:rPr>
              <a:t>Box</a:t>
            </a:r>
            <a:r>
              <a:rPr lang="ru-RU" sz="1600" dirty="0" smtClean="0">
                <a:latin typeface="Gill Sans Nova" pitchFamily="34" charset="0"/>
                <a:hlinkClick r:id="rId4"/>
              </a:rPr>
              <a:t> </a:t>
            </a:r>
            <a:r>
              <a:rPr lang="ru-RU" sz="1600" dirty="0" smtClean="0">
                <a:latin typeface="Gill Sans Nova" pitchFamily="34" charset="0"/>
              </a:rPr>
              <a:t>Файловый сервис с возможностью групповой работы с документами и файлами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5"/>
              </a:rPr>
              <a:t>DrawPR</a:t>
            </a:r>
            <a:r>
              <a:rPr lang="ru-RU" sz="1600" dirty="0" smtClean="0">
                <a:latin typeface="Gill Sans Nova" pitchFamily="34" charset="0"/>
              </a:rPr>
              <a:t> обмен файлами, хранение, коллективная работа с папками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6"/>
              </a:rPr>
              <a:t>Dropbox</a:t>
            </a:r>
            <a:r>
              <a:rPr lang="ru-RU" sz="1600" dirty="0" smtClean="0">
                <a:latin typeface="Gill Sans Nova" pitchFamily="34" charset="0"/>
              </a:rPr>
              <a:t> файловый сервис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7"/>
              </a:rPr>
              <a:t>eSnips</a:t>
            </a:r>
            <a:r>
              <a:rPr lang="ru-RU" sz="1600" dirty="0" smtClean="0">
                <a:latin typeface="Gill Sans Nova" pitchFamily="34" charset="0"/>
              </a:rPr>
              <a:t> файловый сервис с элементами социальной сети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8"/>
              </a:rPr>
              <a:t>Imm.io</a:t>
            </a:r>
            <a:r>
              <a:rPr lang="ru-RU" sz="1600" dirty="0" smtClean="0">
                <a:latin typeface="Gill Sans Nova" pitchFamily="34" charset="0"/>
              </a:rPr>
              <a:t> сервис для </a:t>
            </a:r>
            <a:r>
              <a:rPr lang="ru-RU" sz="1600" dirty="0" err="1" smtClean="0">
                <a:latin typeface="Gill Sans Nova" pitchFamily="34" charset="0"/>
              </a:rPr>
              <a:t>хостинга</a:t>
            </a:r>
            <a:r>
              <a:rPr lang="ru-RU" sz="1600" dirty="0" smtClean="0">
                <a:latin typeface="Gill Sans Nova" pitchFamily="34" charset="0"/>
              </a:rPr>
              <a:t> изображений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9"/>
              </a:rPr>
              <a:t>Logo</a:t>
            </a:r>
            <a:r>
              <a:rPr lang="ru-RU" sz="1600" dirty="0" smtClean="0">
                <a:latin typeface="Gill Sans Nova" pitchFamily="34" charset="0"/>
                <a:hlinkClick r:id="rId9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9"/>
              </a:rPr>
              <a:t>Maker</a:t>
            </a:r>
            <a:r>
              <a:rPr lang="ru-RU" sz="1600" dirty="0" smtClean="0">
                <a:latin typeface="Gill Sans Nova" pitchFamily="34" charset="0"/>
              </a:rPr>
              <a:t> сервис для генерации логотипов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0"/>
              </a:rPr>
              <a:t>Metricline</a:t>
            </a:r>
            <a:r>
              <a:rPr lang="ru-RU" sz="1600" dirty="0" smtClean="0">
                <a:latin typeface="Gill Sans Nova" pitchFamily="34" charset="0"/>
              </a:rPr>
              <a:t> — линейки времени (до события или после события)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1"/>
              </a:rPr>
              <a:t>Minus</a:t>
            </a:r>
            <a:r>
              <a:rPr lang="ru-RU" sz="1600" dirty="0" smtClean="0">
                <a:latin typeface="Gill Sans Nova" pitchFamily="34" charset="0"/>
                <a:hlinkClick r:id="rId11"/>
              </a:rPr>
              <a:t> </a:t>
            </a:r>
            <a:r>
              <a:rPr lang="ru-RU" sz="1600" dirty="0" smtClean="0">
                <a:latin typeface="Gill Sans Nova" pitchFamily="34" charset="0"/>
              </a:rPr>
              <a:t>файловый сервис</a:t>
            </a:r>
          </a:p>
          <a:p>
            <a:pPr fontAlgn="base"/>
            <a:r>
              <a:rPr lang="ru-RU" sz="1600" dirty="0" smtClean="0">
                <a:latin typeface="Gill Sans Nova" pitchFamily="34" charset="0"/>
                <a:hlinkClick r:id="rId12"/>
              </a:rPr>
              <a:t>QR </a:t>
            </a:r>
            <a:r>
              <a:rPr lang="ru-RU" sz="1600" dirty="0" err="1" smtClean="0">
                <a:latin typeface="Gill Sans Nova" pitchFamily="34" charset="0"/>
                <a:hlinkClick r:id="rId12"/>
              </a:rPr>
              <a:t>Coder</a:t>
            </a:r>
            <a:r>
              <a:rPr lang="ru-RU" sz="1600" dirty="0" smtClean="0">
                <a:latin typeface="Gill Sans Nova" pitchFamily="34" charset="0"/>
              </a:rPr>
              <a:t>  сервис для генерации QR кодов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3"/>
              </a:rPr>
              <a:t>Rubar</a:t>
            </a:r>
            <a:r>
              <a:rPr lang="ru-RU" sz="1600" dirty="0" smtClean="0">
                <a:latin typeface="Gill Sans Nova" pitchFamily="34" charset="0"/>
              </a:rPr>
              <a:t> — создание </a:t>
            </a:r>
            <a:r>
              <a:rPr lang="ru-RU" sz="1600" dirty="0" err="1" smtClean="0">
                <a:latin typeface="Gill Sans Nova" pitchFamily="34" charset="0"/>
              </a:rPr>
              <a:t>тулбаров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4"/>
              </a:rPr>
              <a:t>TagMyDoc</a:t>
            </a:r>
            <a:r>
              <a:rPr lang="ru-RU" sz="1600" dirty="0" smtClean="0">
                <a:latin typeface="Gill Sans Nova" pitchFamily="34" charset="0"/>
              </a:rPr>
              <a:t> файловый сервис. При загрузке файла на сервис в документ автоматически встраивается (документ помечается) его QR-код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5"/>
              </a:rPr>
              <a:t>ThingLink</a:t>
            </a:r>
            <a:r>
              <a:rPr lang="ru-RU" sz="1600" dirty="0" smtClean="0">
                <a:latin typeface="Gill Sans Nova" pitchFamily="34" charset="0"/>
              </a:rPr>
              <a:t>— создание интерактивных изображений, коллективная работа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6"/>
              </a:rPr>
              <a:t>Picstag</a:t>
            </a:r>
            <a:r>
              <a:rPr lang="ru-RU" sz="1600" dirty="0" smtClean="0">
                <a:latin typeface="Gill Sans Nova" pitchFamily="34" charset="0"/>
              </a:rPr>
              <a:t> — создание интерактивных изображений (текст, ссылки, звук)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7"/>
              </a:rPr>
              <a:t>WebAsyst</a:t>
            </a:r>
            <a:r>
              <a:rPr lang="ru-RU" sz="1600" dirty="0" smtClean="0">
                <a:latin typeface="Gill Sans Nova" pitchFamily="34" charset="0"/>
              </a:rPr>
              <a:t> -совместное </a:t>
            </a:r>
            <a:r>
              <a:rPr lang="ru-RU" sz="1600" dirty="0" err="1" smtClean="0">
                <a:latin typeface="Gill Sans Nova" pitchFamily="34" charset="0"/>
              </a:rPr>
              <a:t>файлохранилище</a:t>
            </a:r>
            <a:r>
              <a:rPr lang="ru-RU" sz="1600" dirty="0" smtClean="0">
                <a:latin typeface="Gill Sans Nova" pitchFamily="34" charset="0"/>
              </a:rPr>
              <a:t>, редактирование документов</a:t>
            </a: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8"/>
              </a:rPr>
              <a:t>Zunal</a:t>
            </a:r>
            <a:r>
              <a:rPr lang="ru-RU" sz="1600" dirty="0" smtClean="0">
                <a:latin typeface="Gill Sans Nova" pitchFamily="34" charset="0"/>
                <a:hlinkClick r:id="rId18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18"/>
              </a:rPr>
              <a:t>WEBQuest</a:t>
            </a:r>
            <a:r>
              <a:rPr lang="ru-RU" sz="1600" dirty="0" smtClean="0">
                <a:latin typeface="Gill Sans Nova" pitchFamily="34" charset="0"/>
                <a:hlinkClick r:id="rId18"/>
              </a:rPr>
              <a:t> </a:t>
            </a:r>
            <a:r>
              <a:rPr lang="ru-RU" sz="1600" dirty="0" err="1" smtClean="0">
                <a:latin typeface="Gill Sans Nova" pitchFamily="34" charset="0"/>
                <a:hlinkClick r:id="rId18"/>
              </a:rPr>
              <a:t>Maker</a:t>
            </a:r>
            <a:r>
              <a:rPr lang="ru-RU" sz="1600" dirty="0" smtClean="0">
                <a:latin typeface="Gill Sans Nova" pitchFamily="34" charset="0"/>
              </a:rPr>
              <a:t> создание, публикация и работа WEB </a:t>
            </a:r>
            <a:r>
              <a:rPr lang="ru-RU" sz="1600" dirty="0" err="1" smtClean="0">
                <a:latin typeface="Gill Sans Nova" pitchFamily="34" charset="0"/>
              </a:rPr>
              <a:t>квестов</a:t>
            </a:r>
            <a:endParaRPr lang="ru-RU" sz="1600" dirty="0" smtClean="0">
              <a:latin typeface="Gill Sans Nova" pitchFamily="34" charset="0"/>
            </a:endParaRPr>
          </a:p>
          <a:p>
            <a:pPr fontAlgn="base"/>
            <a:r>
              <a:rPr lang="ru-RU" sz="1600" dirty="0" err="1" smtClean="0">
                <a:latin typeface="Gill Sans Nova" pitchFamily="34" charset="0"/>
                <a:hlinkClick r:id="rId19"/>
              </a:rPr>
              <a:t>Сейвпик.ру</a:t>
            </a:r>
            <a:r>
              <a:rPr lang="ru-RU" sz="1600" dirty="0" smtClean="0">
                <a:latin typeface="Gill Sans Nova" pitchFamily="34" charset="0"/>
              </a:rPr>
              <a:t> </a:t>
            </a:r>
            <a:r>
              <a:rPr lang="ru-RU" sz="1600" dirty="0" err="1" smtClean="0">
                <a:latin typeface="Gill Sans Nova" pitchFamily="34" charset="0"/>
              </a:rPr>
              <a:t>фотохостинг</a:t>
            </a:r>
            <a:r>
              <a:rPr lang="ru-RU" sz="1600" dirty="0" smtClean="0">
                <a:latin typeface="Gill Sans Nova" pitchFamily="34" charset="0"/>
              </a:rPr>
              <a:t>, </a:t>
            </a:r>
            <a:r>
              <a:rPr lang="ru-RU" sz="1600" dirty="0" err="1" smtClean="0">
                <a:latin typeface="Gill Sans Nova" pitchFamily="34" charset="0"/>
              </a:rPr>
              <a:t>хостинг</a:t>
            </a:r>
            <a:r>
              <a:rPr lang="ru-RU" sz="1600" dirty="0" smtClean="0">
                <a:latin typeface="Gill Sans Nova" pitchFamily="34" charset="0"/>
              </a:rPr>
              <a:t> изображений</a:t>
            </a:r>
          </a:p>
        </p:txBody>
      </p:sp>
    </p:spTree>
    <p:extLst>
      <p:ext uri="{BB962C8B-B14F-4D97-AF65-F5344CB8AC3E}">
        <p14:creationId xmlns:p14="http://schemas.microsoft.com/office/powerpoint/2010/main" val="39619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28950" y="1376088"/>
            <a:ext cx="366712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1782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BYOD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-инструменты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2240192"/>
            <a:ext cx="6074880" cy="450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40192"/>
            <a:ext cx="5470523" cy="290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3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28950" y="1376088"/>
            <a:ext cx="366712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1782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BYOD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-инструменты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4"/>
          <a:srcRect l="7938" r="2750"/>
          <a:stretch>
            <a:fillRect/>
          </a:stretch>
        </p:blipFill>
        <p:spPr bwMode="auto">
          <a:xfrm>
            <a:off x="1843976" y="2088220"/>
            <a:ext cx="6795199" cy="290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5"/>
          <a:srcRect t="6818" b="11363"/>
          <a:stretch>
            <a:fillRect/>
          </a:stretch>
        </p:blipFill>
        <p:spPr bwMode="auto">
          <a:xfrm>
            <a:off x="4981575" y="4464868"/>
            <a:ext cx="7026656" cy="239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070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1782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BYOD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-инструменты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460" y="2171700"/>
            <a:ext cx="46863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2" descr="ÐÐ°ÑÑÐ¸Ð½ÐºÐ¸ Ð¿Ð¾ Ð·Ð°Ð¿ÑÐ¾ÑÑ Our minds AR Ð¿ÑÐ¸Ð»Ð¾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7" r="19432" b="12065"/>
          <a:stretch/>
        </p:blipFill>
        <p:spPr bwMode="auto">
          <a:xfrm>
            <a:off x="7658099" y="2171700"/>
            <a:ext cx="3752851" cy="2410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391398" y="4706213"/>
            <a:ext cx="46101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cs typeface="Aharoni" pitchFamily="2" charset="-79"/>
              </a:rPr>
              <a:t>Our</a:t>
            </a:r>
            <a:r>
              <a:rPr lang="ru-RU" sz="3200" b="1" dirty="0">
                <a:cs typeface="Aharoni" pitchFamily="2" charset="-79"/>
              </a:rPr>
              <a:t> </a:t>
            </a:r>
            <a:r>
              <a:rPr lang="ru-RU" sz="3200" b="1" dirty="0" err="1">
                <a:cs typeface="Aharoni" pitchFamily="2" charset="-79"/>
              </a:rPr>
              <a:t>Minds</a:t>
            </a:r>
            <a:r>
              <a:rPr lang="ru-RU" sz="3200" b="1" dirty="0">
                <a:cs typeface="Aharoni" pitchFamily="2" charset="-79"/>
              </a:rPr>
              <a:t> AR: дополненная реальность для групповой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422847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99269" y="1373844"/>
            <a:ext cx="683110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1782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BYOD</a:t>
            </a:r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-инструменты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2" descr="ÐÐ°ÑÑÐ¸Ð½ÐºÐ¸ Ð¿Ð¾ Ð·Ð°Ð¿ÑÐ¾ÑÑ Our minds AR Ð¿ÑÐ¸Ð»Ð¾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231" y="2270489"/>
            <a:ext cx="8248650" cy="438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2196251"/>
            <a:ext cx="2426616" cy="103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9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28950" y="1376088"/>
            <a:ext cx="3667126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1782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Попробуем?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8" y="2238373"/>
            <a:ext cx="12205448" cy="461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54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-1390650" y="-2173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52625" y="1376088"/>
            <a:ext cx="6629399" cy="7121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51771" y="1450603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Официальный канал УНТИ на </a:t>
            </a:r>
            <a:r>
              <a:rPr lang="ru-RU" sz="2400" b="1" dirty="0" err="1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Ютуб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07003"/>
            <a:ext cx="2421922" cy="2923561"/>
          </a:xfrm>
          <a:prstGeom prst="rect">
            <a:avLst/>
          </a:prstGeom>
        </p:spPr>
      </p:pic>
      <p:sp>
        <p:nvSpPr>
          <p:cNvPr id="2" name="AutoShape 2" descr="https://sun9-68.userapi.com/c850724/v850724282/170abc/ALW-yeyMk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sun9-39.userapi.com/c851016/v851016282/172e8c/hfnvsLYeR7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Картинки по запросу Bring Your Own Devic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55925" y="578078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b="1" dirty="0">
                <a:hlinkClick r:id="rId4"/>
              </a:rPr>
              <a:t>https://www.youtube.com/channel/UCPSHj4sdetPsDv3GWM_GGOg</a:t>
            </a:r>
            <a:endParaRPr lang="ru-RU" sz="32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260963"/>
            <a:ext cx="7307644" cy="281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http://qrcoder.ru/code/?https%3A%2F%2Fwww.youtube.com%2Fchannel%2FUCPSHj4sdetPsDv3GWM_GGOg&amp;4&amp;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950" y="2731057"/>
            <a:ext cx="2726768" cy="27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14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7" b="7119"/>
          <a:stretch/>
        </p:blipFill>
        <p:spPr>
          <a:xfrm>
            <a:off x="-29454" y="0"/>
            <a:ext cx="12198082" cy="653858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41945" y="0"/>
            <a:ext cx="12223064" cy="7267147"/>
            <a:chOff x="0" y="0"/>
            <a:chExt cx="4156653" cy="23347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56653" cy="2334770"/>
            </a:xfrm>
            <a:custGeom>
              <a:avLst/>
              <a:gdLst/>
              <a:ahLst/>
              <a:cxnLst/>
              <a:rect l="l" t="t" r="r" b="b"/>
              <a:pathLst>
                <a:path w="4156653" h="2334770">
                  <a:moveTo>
                    <a:pt x="0" y="0"/>
                  </a:moveTo>
                  <a:lnTo>
                    <a:pt x="4156653" y="0"/>
                  </a:lnTo>
                  <a:lnTo>
                    <a:pt x="4156653" y="2334770"/>
                  </a:lnTo>
                  <a:lnTo>
                    <a:pt x="0" y="2334770"/>
                  </a:lnTo>
                  <a:close/>
                </a:path>
              </a:pathLst>
            </a:custGeom>
            <a:solidFill>
              <a:srgbClr val="FFFFFF">
                <a:alpha val="89803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278908" y="194640"/>
            <a:ext cx="1922046" cy="517287"/>
            <a:chOff x="0" y="0"/>
            <a:chExt cx="3844092" cy="1034573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281364" cy="1034573"/>
              <a:chOff x="0" y="0"/>
              <a:chExt cx="6350000" cy="512699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1281364" y="0"/>
              <a:ext cx="1281364" cy="1034573"/>
              <a:chOff x="0" y="0"/>
              <a:chExt cx="6350000" cy="512699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80000"/>
                </a:srgbClr>
              </a:solidFill>
            </p:spPr>
          </p:sp>
        </p:grpSp>
        <p:grpSp>
          <p:nvGrpSpPr>
            <p:cNvPr id="11" name="Group 11"/>
            <p:cNvGrpSpPr/>
            <p:nvPr/>
          </p:nvGrpSpPr>
          <p:grpSpPr>
            <a:xfrm>
              <a:off x="2562728" y="0"/>
              <a:ext cx="1281364" cy="1034573"/>
              <a:chOff x="0" y="0"/>
              <a:chExt cx="6350000" cy="512699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49803"/>
                </a:srgbClr>
              </a:solidFill>
            </p:spPr>
          </p:sp>
        </p:grp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67099" y="962522"/>
            <a:ext cx="5745579" cy="6055946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-751876">
            <a:off x="8082238" y="2069337"/>
            <a:ext cx="2513190" cy="4806489"/>
            <a:chOff x="0" y="0"/>
            <a:chExt cx="5026379" cy="9612977"/>
          </a:xfrm>
        </p:grpSpPr>
        <p:sp>
          <p:nvSpPr>
            <p:cNvPr id="15" name="AutoShape 15"/>
            <p:cNvSpPr/>
            <p:nvPr/>
          </p:nvSpPr>
          <p:spPr>
            <a:xfrm>
              <a:off x="0" y="0"/>
              <a:ext cx="5026379" cy="9612977"/>
            </a:xfrm>
            <a:prstGeom prst="rect">
              <a:avLst/>
            </a:prstGeom>
            <a:solidFill>
              <a:srgbClr val="F4F4F4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468352" y="6670540"/>
            <a:ext cx="1922046" cy="517287"/>
            <a:chOff x="0" y="0"/>
            <a:chExt cx="3844092" cy="1034573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281364" cy="1034573"/>
              <a:chOff x="0" y="0"/>
              <a:chExt cx="6350000" cy="512699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/>
              </a:solidFill>
            </p:spPr>
          </p:sp>
        </p:grpSp>
        <p:grpSp>
          <p:nvGrpSpPr>
            <p:cNvPr id="19" name="Group 19"/>
            <p:cNvGrpSpPr/>
            <p:nvPr/>
          </p:nvGrpSpPr>
          <p:grpSpPr>
            <a:xfrm>
              <a:off x="1281364" y="0"/>
              <a:ext cx="1281364" cy="1034573"/>
              <a:chOff x="0" y="0"/>
              <a:chExt cx="6350000" cy="512699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80000"/>
                </a:srgbClr>
              </a:solidFill>
            </p:spPr>
          </p:sp>
        </p:grpSp>
        <p:grpSp>
          <p:nvGrpSpPr>
            <p:cNvPr id="21" name="Group 21"/>
            <p:cNvGrpSpPr/>
            <p:nvPr/>
          </p:nvGrpSpPr>
          <p:grpSpPr>
            <a:xfrm>
              <a:off x="2562728" y="0"/>
              <a:ext cx="1281364" cy="1034573"/>
              <a:chOff x="0" y="0"/>
              <a:chExt cx="6350000" cy="512699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49803"/>
                </a:srgbClr>
              </a:solidFill>
            </p:spPr>
          </p:sp>
        </p:grpSp>
      </p:grpSp>
      <p:sp>
        <p:nvSpPr>
          <p:cNvPr id="23" name="TextBox 23"/>
          <p:cNvSpPr txBox="1"/>
          <p:nvPr/>
        </p:nvSpPr>
        <p:spPr>
          <a:xfrm rot="-724803">
            <a:off x="7881739" y="3063862"/>
            <a:ext cx="23636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Muller Medium" pitchFamily="50" charset="-52"/>
              </a:rPr>
              <a:t>ДИЛАРА ШАЙХУТДИНОВА</a:t>
            </a:r>
            <a:endParaRPr lang="en-US" sz="1400" b="1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4" name="TextBox 24"/>
          <p:cNvSpPr txBox="1"/>
          <p:nvPr/>
        </p:nvSpPr>
        <p:spPr>
          <a:xfrm rot="-773873">
            <a:off x="8196230" y="3274553"/>
            <a:ext cx="1781437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dirty="0">
                <a:solidFill>
                  <a:srgbClr val="000000"/>
                </a:solidFill>
                <a:latin typeface="Muller Medium" pitchFamily="50" charset="-52"/>
              </a:rPr>
              <a:t>Руководитель проекта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«Молодежное предпринимательство»</a:t>
            </a:r>
            <a:endParaRPr lang="en-US" sz="900" b="1" dirty="0">
              <a:solidFill>
                <a:srgbClr val="000000"/>
              </a:solidFill>
              <a:latin typeface="Muller Medium" pitchFamily="50" charset="-52"/>
            </a:endParaRPr>
          </a:p>
          <a:p>
            <a:pPr algn="ctr">
              <a:lnSpc>
                <a:spcPts val="915"/>
              </a:lnSpc>
            </a:pP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Заместитель д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иректор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а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института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экономики и управления 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СурГУ</a:t>
            </a:r>
            <a:endParaRPr lang="en-US" sz="900" b="1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5" name="TextBox 25"/>
          <p:cNvSpPr txBox="1"/>
          <p:nvPr/>
        </p:nvSpPr>
        <p:spPr>
          <a:xfrm rot="-774095">
            <a:off x="8146815" y="4303328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>
                <a:solidFill>
                  <a:srgbClr val="000000"/>
                </a:solidFill>
                <a:latin typeface="Muller Medium" pitchFamily="50" charset="-52"/>
              </a:rPr>
              <a:t>+7 (</a:t>
            </a: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9</a:t>
            </a:r>
            <a:r>
              <a:rPr lang="ru-RU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1</a:t>
            </a: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2</a:t>
            </a:r>
            <a:r>
              <a:rPr lang="en-US" sz="1400" b="1" spc="140" dirty="0">
                <a:solidFill>
                  <a:srgbClr val="000000"/>
                </a:solidFill>
                <a:latin typeface="Muller Medium" pitchFamily="50" charset="-52"/>
              </a:rPr>
              <a:t>) </a:t>
            </a:r>
            <a:r>
              <a:rPr lang="ru-RU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0 888 208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449772" y="194640"/>
            <a:ext cx="6140963" cy="491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58"/>
              </a:lnSpc>
            </a:pPr>
            <a:r>
              <a:rPr lang="en-US" sz="3600" b="1" dirty="0">
                <a:solidFill>
                  <a:srgbClr val="33649D"/>
                </a:solidFill>
                <a:latin typeface="Muller Medium" pitchFamily="50" charset="-52"/>
              </a:rPr>
              <a:t>ПРОСТО ПОЗВОНИТЕ</a:t>
            </a:r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4">
            <a:alphaModFix amt="79000"/>
          </a:blip>
          <a:srcRect/>
          <a:stretch>
            <a:fillRect/>
          </a:stretch>
        </p:blipFill>
        <p:spPr>
          <a:xfrm rot="-2449635">
            <a:off x="-4575687" y="-4750156"/>
            <a:ext cx="6515100" cy="6515100"/>
          </a:xfrm>
          <a:prstGeom prst="rect">
            <a:avLst/>
          </a:prstGeom>
        </p:spPr>
      </p:pic>
      <p:grpSp>
        <p:nvGrpSpPr>
          <p:cNvPr id="28" name="Group 28"/>
          <p:cNvGrpSpPr>
            <a:grpSpLocks noChangeAspect="1"/>
          </p:cNvGrpSpPr>
          <p:nvPr/>
        </p:nvGrpSpPr>
        <p:grpSpPr>
          <a:xfrm rot="-755131">
            <a:off x="8519673" y="2085805"/>
            <a:ext cx="821807" cy="821804"/>
            <a:chOff x="0" y="0"/>
            <a:chExt cx="6350000" cy="634997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512" r="-512"/>
              </a:stretch>
            </a:blipFill>
          </p:spPr>
        </p:sp>
      </p:grpSp>
      <p:sp>
        <p:nvSpPr>
          <p:cNvPr id="30" name="TextBox 30"/>
          <p:cNvSpPr txBox="1"/>
          <p:nvPr/>
        </p:nvSpPr>
        <p:spPr>
          <a:xfrm rot="-773873">
            <a:off x="8077279" y="4329177"/>
            <a:ext cx="886507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ru-RU" sz="900" b="1" spc="93" smtClean="0">
                <a:solidFill>
                  <a:srgbClr val="545454"/>
                </a:solidFill>
                <a:latin typeface="Muller Medium" pitchFamily="50" charset="-52"/>
              </a:rPr>
              <a:t>Сотовый</a:t>
            </a:r>
            <a:endParaRPr lang="ru-RU" sz="900" b="1" spc="93">
              <a:solidFill>
                <a:srgbClr val="545454"/>
              </a:solidFill>
              <a:latin typeface="Muller Medium" pitchFamily="50" charset="-52"/>
            </a:endParaRPr>
          </a:p>
        </p:txBody>
      </p:sp>
      <p:sp>
        <p:nvSpPr>
          <p:cNvPr id="31" name="TextBox 31"/>
          <p:cNvSpPr txBox="1"/>
          <p:nvPr/>
        </p:nvSpPr>
        <p:spPr>
          <a:xfrm rot="-773873">
            <a:off x="7584737" y="4778726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spc="93" dirty="0">
                <a:solidFill>
                  <a:srgbClr val="545454"/>
                </a:solidFill>
                <a:latin typeface="Muller Medium" pitchFamily="50" charset="-52"/>
              </a:rPr>
              <a:t>E-mail</a:t>
            </a:r>
          </a:p>
        </p:txBody>
      </p:sp>
      <p:sp>
        <p:nvSpPr>
          <p:cNvPr id="32" name="TextBox 32"/>
          <p:cNvSpPr txBox="1"/>
          <p:nvPr/>
        </p:nvSpPr>
        <p:spPr>
          <a:xfrm rot="-781794">
            <a:off x="8229394" y="4699558"/>
            <a:ext cx="239063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 err="1" smtClean="0">
                <a:solidFill>
                  <a:srgbClr val="000000"/>
                </a:solidFill>
                <a:latin typeface="Muller Medium" pitchFamily="50" charset="-52"/>
              </a:rPr>
              <a:t>Shaihutdinova_dr</a:t>
            </a:r>
            <a:endParaRPr lang="en-US" sz="1400" b="1" spc="140" dirty="0" smtClean="0">
              <a:solidFill>
                <a:srgbClr val="000000"/>
              </a:solidFill>
              <a:latin typeface="Muller Medium" pitchFamily="50" charset="-52"/>
            </a:endParaRPr>
          </a:p>
          <a:p>
            <a:pPr algn="ctr">
              <a:lnSpc>
                <a:spcPts val="1372"/>
              </a:lnSpc>
            </a:pP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@surgu.ru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33" name="TextBox 33"/>
          <p:cNvSpPr txBox="1"/>
          <p:nvPr/>
        </p:nvSpPr>
        <p:spPr>
          <a:xfrm rot="-773873">
            <a:off x="7817857" y="5268352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spc="93" dirty="0">
                <a:solidFill>
                  <a:srgbClr val="545454"/>
                </a:solidFill>
                <a:latin typeface="Muller Medium" pitchFamily="50" charset="-52"/>
              </a:rPr>
              <a:t>Facebook</a:t>
            </a:r>
          </a:p>
        </p:txBody>
      </p:sp>
      <p:sp>
        <p:nvSpPr>
          <p:cNvPr id="34" name="TextBox 34"/>
          <p:cNvSpPr txBox="1"/>
          <p:nvPr/>
        </p:nvSpPr>
        <p:spPr>
          <a:xfrm rot="-769787">
            <a:off x="8343364" y="5242502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SHAIXYTDINOVA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93365" y="711927"/>
            <a:ext cx="7061186" cy="5878437"/>
          </a:xfrm>
          <a:prstGeom prst="rect">
            <a:avLst/>
          </a:prstGeom>
        </p:spPr>
      </p:pic>
      <p:sp>
        <p:nvSpPr>
          <p:cNvPr id="40" name="TextBox 33"/>
          <p:cNvSpPr txBox="1"/>
          <p:nvPr/>
        </p:nvSpPr>
        <p:spPr>
          <a:xfrm rot="-773873">
            <a:off x="8029689" y="5649259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ru-RU" sz="900" b="1" spc="93" dirty="0" err="1" smtClean="0">
                <a:solidFill>
                  <a:srgbClr val="545454"/>
                </a:solidFill>
                <a:latin typeface="Muller Medium" pitchFamily="50" charset="-52"/>
              </a:rPr>
              <a:t>Вконтакте</a:t>
            </a:r>
            <a:endParaRPr lang="en-US" sz="900" b="1" spc="93" dirty="0">
              <a:solidFill>
                <a:srgbClr val="545454"/>
              </a:solidFill>
              <a:latin typeface="Muller Medium" pitchFamily="50" charset="-52"/>
            </a:endParaRPr>
          </a:p>
        </p:txBody>
      </p:sp>
      <p:sp>
        <p:nvSpPr>
          <p:cNvPr id="41" name="TextBox 34"/>
          <p:cNvSpPr txBox="1"/>
          <p:nvPr/>
        </p:nvSpPr>
        <p:spPr>
          <a:xfrm rot="-769787">
            <a:off x="8510624" y="5673486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cap="all" spc="140" dirty="0">
                <a:solidFill>
                  <a:srgbClr val="000000"/>
                </a:solidFill>
                <a:latin typeface="Muller Medium" pitchFamily="50" charset="-52"/>
              </a:rPr>
              <a:t>id46058951</a:t>
            </a:r>
          </a:p>
        </p:txBody>
      </p:sp>
      <p:pic>
        <p:nvPicPr>
          <p:cNvPr id="43" name="Picture 8" descr="https://www.qrrd.ru/qr/cab91554748305.png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3300">
            <a:off x="9438663" y="5867099"/>
            <a:ext cx="891072" cy="89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23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7" b="7119"/>
          <a:stretch/>
        </p:blipFill>
        <p:spPr>
          <a:xfrm>
            <a:off x="-29454" y="0"/>
            <a:ext cx="12198082" cy="653858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41945" y="0"/>
            <a:ext cx="12223064" cy="7267147"/>
            <a:chOff x="0" y="0"/>
            <a:chExt cx="4156653" cy="23347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56653" cy="2334770"/>
            </a:xfrm>
            <a:custGeom>
              <a:avLst/>
              <a:gdLst/>
              <a:ahLst/>
              <a:cxnLst/>
              <a:rect l="l" t="t" r="r" b="b"/>
              <a:pathLst>
                <a:path w="4156653" h="2334770">
                  <a:moveTo>
                    <a:pt x="0" y="0"/>
                  </a:moveTo>
                  <a:lnTo>
                    <a:pt x="4156653" y="0"/>
                  </a:lnTo>
                  <a:lnTo>
                    <a:pt x="4156653" y="2334770"/>
                  </a:lnTo>
                  <a:lnTo>
                    <a:pt x="0" y="2334770"/>
                  </a:lnTo>
                  <a:close/>
                </a:path>
              </a:pathLst>
            </a:custGeom>
            <a:solidFill>
              <a:srgbClr val="FFFFFF">
                <a:alpha val="89803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7278908" y="194640"/>
            <a:ext cx="1922046" cy="517287"/>
            <a:chOff x="0" y="0"/>
            <a:chExt cx="3844092" cy="1034573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281364" cy="1034573"/>
              <a:chOff x="0" y="0"/>
              <a:chExt cx="6350000" cy="512699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1281364" y="0"/>
              <a:ext cx="1281364" cy="1034573"/>
              <a:chOff x="0" y="0"/>
              <a:chExt cx="6350000" cy="512699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80000"/>
                </a:srgbClr>
              </a:solidFill>
            </p:spPr>
          </p:sp>
        </p:grpSp>
        <p:grpSp>
          <p:nvGrpSpPr>
            <p:cNvPr id="11" name="Group 11"/>
            <p:cNvGrpSpPr/>
            <p:nvPr/>
          </p:nvGrpSpPr>
          <p:grpSpPr>
            <a:xfrm>
              <a:off x="2562728" y="0"/>
              <a:ext cx="1281364" cy="1034573"/>
              <a:chOff x="0" y="0"/>
              <a:chExt cx="6350000" cy="512699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49803"/>
                </a:srgbClr>
              </a:solidFill>
            </p:spPr>
          </p:sp>
        </p:grp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67099" y="962522"/>
            <a:ext cx="5745579" cy="6055946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 rot="-751876">
            <a:off x="8082238" y="2069337"/>
            <a:ext cx="2513190" cy="4806489"/>
            <a:chOff x="0" y="0"/>
            <a:chExt cx="5026379" cy="9612977"/>
          </a:xfrm>
        </p:grpSpPr>
        <p:sp>
          <p:nvSpPr>
            <p:cNvPr id="15" name="AutoShape 15"/>
            <p:cNvSpPr/>
            <p:nvPr/>
          </p:nvSpPr>
          <p:spPr>
            <a:xfrm>
              <a:off x="0" y="0"/>
              <a:ext cx="5026379" cy="9612977"/>
            </a:xfrm>
            <a:prstGeom prst="rect">
              <a:avLst/>
            </a:prstGeom>
            <a:solidFill>
              <a:srgbClr val="F4F4F4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468352" y="6670540"/>
            <a:ext cx="1922046" cy="517287"/>
            <a:chOff x="0" y="0"/>
            <a:chExt cx="3844092" cy="1034573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281364" cy="1034573"/>
              <a:chOff x="0" y="0"/>
              <a:chExt cx="6350000" cy="512699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/>
              </a:solidFill>
            </p:spPr>
          </p:sp>
        </p:grpSp>
        <p:grpSp>
          <p:nvGrpSpPr>
            <p:cNvPr id="19" name="Group 19"/>
            <p:cNvGrpSpPr/>
            <p:nvPr/>
          </p:nvGrpSpPr>
          <p:grpSpPr>
            <a:xfrm>
              <a:off x="1281364" y="0"/>
              <a:ext cx="1281364" cy="1034573"/>
              <a:chOff x="0" y="0"/>
              <a:chExt cx="6350000" cy="512699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80000"/>
                </a:srgbClr>
              </a:solidFill>
            </p:spPr>
          </p:sp>
        </p:grpSp>
        <p:grpSp>
          <p:nvGrpSpPr>
            <p:cNvPr id="21" name="Group 21"/>
            <p:cNvGrpSpPr/>
            <p:nvPr/>
          </p:nvGrpSpPr>
          <p:grpSpPr>
            <a:xfrm>
              <a:off x="2562728" y="0"/>
              <a:ext cx="1281364" cy="1034573"/>
              <a:chOff x="0" y="0"/>
              <a:chExt cx="6350000" cy="512699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6350000" cy="512699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5126990">
                    <a:moveTo>
                      <a:pt x="3528060" y="0"/>
                    </a:moveTo>
                    <a:lnTo>
                      <a:pt x="0" y="0"/>
                    </a:lnTo>
                    <a:lnTo>
                      <a:pt x="2821940" y="2564130"/>
                    </a:lnTo>
                    <a:lnTo>
                      <a:pt x="0" y="5126990"/>
                    </a:lnTo>
                    <a:lnTo>
                      <a:pt x="3528060" y="5126990"/>
                    </a:lnTo>
                    <a:lnTo>
                      <a:pt x="6350000" y="2564130"/>
                    </a:lnTo>
                    <a:close/>
                  </a:path>
                </a:pathLst>
              </a:custGeom>
              <a:solidFill>
                <a:srgbClr val="33649D">
                  <a:alpha val="49803"/>
                </a:srgbClr>
              </a:solidFill>
            </p:spPr>
          </p:sp>
        </p:grpSp>
      </p:grpSp>
      <p:sp>
        <p:nvSpPr>
          <p:cNvPr id="23" name="TextBox 23"/>
          <p:cNvSpPr txBox="1"/>
          <p:nvPr/>
        </p:nvSpPr>
        <p:spPr>
          <a:xfrm rot="-724803">
            <a:off x="7881739" y="3063862"/>
            <a:ext cx="236369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Muller Medium" pitchFamily="50" charset="-52"/>
              </a:rPr>
              <a:t>ДИЛАРА ШАЙХУТДИНОВА</a:t>
            </a:r>
            <a:endParaRPr lang="en-US" sz="1400" b="1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4" name="TextBox 24"/>
          <p:cNvSpPr txBox="1"/>
          <p:nvPr/>
        </p:nvSpPr>
        <p:spPr>
          <a:xfrm rot="-773873">
            <a:off x="8196230" y="3274553"/>
            <a:ext cx="1781437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dirty="0">
                <a:solidFill>
                  <a:srgbClr val="000000"/>
                </a:solidFill>
                <a:latin typeface="Muller Medium" pitchFamily="50" charset="-52"/>
              </a:rPr>
              <a:t>Руководитель проекта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«Молодежное предпринимательство»</a:t>
            </a:r>
            <a:endParaRPr lang="en-US" sz="900" b="1" dirty="0">
              <a:solidFill>
                <a:srgbClr val="000000"/>
              </a:solidFill>
              <a:latin typeface="Muller Medium" pitchFamily="50" charset="-52"/>
            </a:endParaRPr>
          </a:p>
          <a:p>
            <a:pPr algn="ctr">
              <a:lnSpc>
                <a:spcPts val="915"/>
              </a:lnSpc>
            </a:pP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Заместитель д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иректор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а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института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 </a:t>
            </a:r>
            <a:r>
              <a:rPr lang="ru-RU" sz="900" b="1" dirty="0" smtClean="0">
                <a:solidFill>
                  <a:srgbClr val="000000"/>
                </a:solidFill>
                <a:latin typeface="Muller Medium" pitchFamily="50" charset="-52"/>
              </a:rPr>
              <a:t>экономики и управления </a:t>
            </a:r>
            <a:r>
              <a:rPr lang="en-US" sz="900" b="1" dirty="0" smtClean="0">
                <a:solidFill>
                  <a:srgbClr val="000000"/>
                </a:solidFill>
                <a:latin typeface="Muller Medium" pitchFamily="50" charset="-52"/>
              </a:rPr>
              <a:t>СурГУ</a:t>
            </a:r>
            <a:endParaRPr lang="en-US" sz="900" b="1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5" name="TextBox 25"/>
          <p:cNvSpPr txBox="1"/>
          <p:nvPr/>
        </p:nvSpPr>
        <p:spPr>
          <a:xfrm rot="-774095">
            <a:off x="8146815" y="4303328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>
                <a:solidFill>
                  <a:srgbClr val="000000"/>
                </a:solidFill>
                <a:latin typeface="Muller Medium" pitchFamily="50" charset="-52"/>
              </a:rPr>
              <a:t>+7 (</a:t>
            </a: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9</a:t>
            </a:r>
            <a:r>
              <a:rPr lang="ru-RU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1</a:t>
            </a: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2</a:t>
            </a:r>
            <a:r>
              <a:rPr lang="en-US" sz="1400" b="1" spc="140" dirty="0">
                <a:solidFill>
                  <a:srgbClr val="000000"/>
                </a:solidFill>
                <a:latin typeface="Muller Medium" pitchFamily="50" charset="-52"/>
              </a:rPr>
              <a:t>) </a:t>
            </a:r>
            <a:r>
              <a:rPr lang="ru-RU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0 888 208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449772" y="194640"/>
            <a:ext cx="6140963" cy="491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58"/>
              </a:lnSpc>
            </a:pPr>
            <a:r>
              <a:rPr lang="en-US" sz="3600" b="1" dirty="0">
                <a:solidFill>
                  <a:srgbClr val="33649D"/>
                </a:solidFill>
                <a:latin typeface="Muller Medium" pitchFamily="50" charset="-52"/>
              </a:rPr>
              <a:t>ПРОСТО ПОЗВОНИТЕ</a:t>
            </a:r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4">
            <a:alphaModFix amt="79000"/>
          </a:blip>
          <a:srcRect/>
          <a:stretch>
            <a:fillRect/>
          </a:stretch>
        </p:blipFill>
        <p:spPr>
          <a:xfrm rot="-2449635">
            <a:off x="-4575687" y="-4750156"/>
            <a:ext cx="6515100" cy="6515100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 rot="-773873">
            <a:off x="8077279" y="4329177"/>
            <a:ext cx="886507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ru-RU" sz="900" b="1" spc="93" smtClean="0">
                <a:solidFill>
                  <a:srgbClr val="545454"/>
                </a:solidFill>
                <a:latin typeface="Muller Medium" pitchFamily="50" charset="-52"/>
              </a:rPr>
              <a:t>Сотовый</a:t>
            </a:r>
            <a:endParaRPr lang="ru-RU" sz="900" b="1" spc="93">
              <a:solidFill>
                <a:srgbClr val="545454"/>
              </a:solidFill>
              <a:latin typeface="Muller Medium" pitchFamily="50" charset="-52"/>
            </a:endParaRPr>
          </a:p>
        </p:txBody>
      </p:sp>
      <p:sp>
        <p:nvSpPr>
          <p:cNvPr id="31" name="TextBox 31"/>
          <p:cNvSpPr txBox="1"/>
          <p:nvPr/>
        </p:nvSpPr>
        <p:spPr>
          <a:xfrm rot="-773873">
            <a:off x="7584737" y="4778726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spc="93" dirty="0">
                <a:solidFill>
                  <a:srgbClr val="545454"/>
                </a:solidFill>
                <a:latin typeface="Muller Medium" pitchFamily="50" charset="-52"/>
              </a:rPr>
              <a:t>E-mail</a:t>
            </a:r>
          </a:p>
        </p:txBody>
      </p:sp>
      <p:sp>
        <p:nvSpPr>
          <p:cNvPr id="32" name="TextBox 32"/>
          <p:cNvSpPr txBox="1"/>
          <p:nvPr/>
        </p:nvSpPr>
        <p:spPr>
          <a:xfrm rot="-781794">
            <a:off x="8229394" y="4699558"/>
            <a:ext cx="239063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 err="1" smtClean="0">
                <a:solidFill>
                  <a:srgbClr val="000000"/>
                </a:solidFill>
                <a:latin typeface="Muller Medium" pitchFamily="50" charset="-52"/>
              </a:rPr>
              <a:t>Shaihutdinova_dr</a:t>
            </a:r>
            <a:endParaRPr lang="en-US" sz="1400" b="1" spc="140" dirty="0" smtClean="0">
              <a:solidFill>
                <a:srgbClr val="000000"/>
              </a:solidFill>
              <a:latin typeface="Muller Medium" pitchFamily="50" charset="-52"/>
            </a:endParaRPr>
          </a:p>
          <a:p>
            <a:pPr algn="ctr">
              <a:lnSpc>
                <a:spcPts val="1372"/>
              </a:lnSpc>
            </a:pP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@surgu.ru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sp>
        <p:nvSpPr>
          <p:cNvPr id="33" name="TextBox 33"/>
          <p:cNvSpPr txBox="1"/>
          <p:nvPr/>
        </p:nvSpPr>
        <p:spPr>
          <a:xfrm rot="-773873">
            <a:off x="7817857" y="5268352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en-US" sz="900" b="1" spc="93" dirty="0">
                <a:solidFill>
                  <a:srgbClr val="545454"/>
                </a:solidFill>
                <a:latin typeface="Muller Medium" pitchFamily="50" charset="-52"/>
              </a:rPr>
              <a:t>Facebook</a:t>
            </a:r>
          </a:p>
        </p:txBody>
      </p:sp>
      <p:sp>
        <p:nvSpPr>
          <p:cNvPr id="34" name="TextBox 34"/>
          <p:cNvSpPr txBox="1"/>
          <p:nvPr/>
        </p:nvSpPr>
        <p:spPr>
          <a:xfrm rot="-769787">
            <a:off x="8343364" y="5242502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spc="140" dirty="0" smtClean="0">
                <a:solidFill>
                  <a:srgbClr val="000000"/>
                </a:solidFill>
                <a:latin typeface="Muller Medium" pitchFamily="50" charset="-52"/>
              </a:rPr>
              <a:t>SHAIXYTDINOVA</a:t>
            </a:r>
            <a:endParaRPr lang="en-US" sz="1400" b="1" spc="140" dirty="0">
              <a:solidFill>
                <a:srgbClr val="000000"/>
              </a:solidFill>
              <a:latin typeface="Muller Medium" pitchFamily="50" charset="-52"/>
            </a:endParaRPr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93365" y="711927"/>
            <a:ext cx="7061186" cy="5878437"/>
          </a:xfrm>
          <a:prstGeom prst="rect">
            <a:avLst/>
          </a:prstGeom>
        </p:spPr>
      </p:pic>
      <p:sp>
        <p:nvSpPr>
          <p:cNvPr id="40" name="TextBox 33"/>
          <p:cNvSpPr txBox="1"/>
          <p:nvPr/>
        </p:nvSpPr>
        <p:spPr>
          <a:xfrm rot="-773873">
            <a:off x="8029689" y="5649259"/>
            <a:ext cx="1871591" cy="115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5"/>
              </a:lnSpc>
            </a:pPr>
            <a:r>
              <a:rPr lang="ru-RU" sz="900" b="1" spc="93" dirty="0" err="1" smtClean="0">
                <a:solidFill>
                  <a:srgbClr val="545454"/>
                </a:solidFill>
                <a:latin typeface="Muller Medium" pitchFamily="50" charset="-52"/>
              </a:rPr>
              <a:t>Вконтакте</a:t>
            </a:r>
            <a:endParaRPr lang="en-US" sz="900" b="1" spc="93" dirty="0">
              <a:solidFill>
                <a:srgbClr val="545454"/>
              </a:solidFill>
              <a:latin typeface="Muller Medium" pitchFamily="50" charset="-52"/>
            </a:endParaRPr>
          </a:p>
        </p:txBody>
      </p:sp>
      <p:sp>
        <p:nvSpPr>
          <p:cNvPr id="41" name="TextBox 34"/>
          <p:cNvSpPr txBox="1"/>
          <p:nvPr/>
        </p:nvSpPr>
        <p:spPr>
          <a:xfrm rot="-769787">
            <a:off x="8510624" y="5673486"/>
            <a:ext cx="2390637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2"/>
              </a:lnSpc>
            </a:pPr>
            <a:r>
              <a:rPr lang="en-US" sz="1400" b="1" cap="all" spc="140" dirty="0">
                <a:solidFill>
                  <a:srgbClr val="000000"/>
                </a:solidFill>
                <a:latin typeface="Muller Medium" pitchFamily="50" charset="-52"/>
              </a:rPr>
              <a:t>id46058951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4" r="13666"/>
          <a:stretch/>
        </p:blipFill>
        <p:spPr bwMode="auto">
          <a:xfrm rot="20842001">
            <a:off x="8146614" y="1997950"/>
            <a:ext cx="1429585" cy="101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6" descr="https://qrcode.website/tmp/e2b4d1a7ba30ce84e866793795770304.png?0.0376336370254539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7030">
            <a:off x="9373349" y="5863414"/>
            <a:ext cx="888488" cy="894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38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Другому поколению – другое образование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16786"/>
            <a:ext cx="9668434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5"/>
          <p:cNvSpPr>
            <a:spLocks noChangeArrowheads="1"/>
          </p:cNvSpPr>
          <p:nvPr/>
        </p:nvSpPr>
        <p:spPr bwMode="auto">
          <a:xfrm>
            <a:off x="6252882" y="5911070"/>
            <a:ext cx="59293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>
                <a:latin typeface="Gill Sans Nova Cond XBd" pitchFamily="34" charset="0"/>
                <a:hlinkClick r:id="rId5"/>
              </a:rPr>
              <a:t>https://www.sberbank.ru/common/img/uploaded/files/pdf/youth_presentation.pdf</a:t>
            </a:r>
            <a:endParaRPr lang="ru-RU" sz="2400" dirty="0">
              <a:latin typeface="Gill Sans Nova Cond XBd" pitchFamily="34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194" y="5847142"/>
            <a:ext cx="3214688" cy="90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7976" y="2190655"/>
            <a:ext cx="1357312" cy="1163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82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27560" y="1007802"/>
            <a:ext cx="6841191" cy="1021343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37645" y="1075038"/>
            <a:ext cx="6831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Новые тренды в </a:t>
            </a:r>
          </a:p>
          <a:p>
            <a:pPr algn="ctr"/>
            <a:r>
              <a:rPr lang="ru-RU" sz="28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образовательной политике</a:t>
            </a:r>
            <a:endParaRPr lang="ru-RU" sz="28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3" y="2175947"/>
            <a:ext cx="4267811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682" y="3714750"/>
            <a:ext cx="79724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99" y="1896035"/>
            <a:ext cx="2125432" cy="210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24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Передовые образовательные технологии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329" y="2314575"/>
            <a:ext cx="9097962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9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898232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Технологии, меняющие ландшафт образования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1"/>
          <a:stretch/>
        </p:blipFill>
        <p:spPr bwMode="auto">
          <a:xfrm>
            <a:off x="2605089" y="2600282"/>
            <a:ext cx="9198356" cy="425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0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7863" r="-758" b="28490"/>
          <a:stretch/>
        </p:blipFill>
        <p:spPr>
          <a:xfrm>
            <a:off x="-13447" y="-26895"/>
            <a:ext cx="12304057" cy="19229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448" y="-26896"/>
            <a:ext cx="12205447" cy="1922931"/>
          </a:xfrm>
          <a:prstGeom prst="rect">
            <a:avLst/>
          </a:prstGeom>
          <a:solidFill>
            <a:srgbClr val="0073BB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447" y="1775011"/>
            <a:ext cx="12205447" cy="121023"/>
          </a:xfrm>
          <a:prstGeom prst="rect">
            <a:avLst/>
          </a:prstGeom>
          <a:solidFill>
            <a:srgbClr val="134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7329" y="1600200"/>
            <a:ext cx="6831106" cy="685800"/>
          </a:xfrm>
          <a:prstGeom prst="rect">
            <a:avLst/>
          </a:prstGeom>
          <a:solidFill>
            <a:schemeClr val="bg1"/>
          </a:solidFill>
          <a:ln w="76200">
            <a:solidFill>
              <a:srgbClr val="134D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37329" y="1667435"/>
            <a:ext cx="68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4D77"/>
                </a:solidFill>
                <a:latin typeface="Muller Bold" pitchFamily="50" charset="-52"/>
                <a:cs typeface="Arial" panose="020B0604020202020204" pitchFamily="34" charset="0"/>
              </a:rPr>
              <a:t>Адаптивное и социальное обучение</a:t>
            </a:r>
            <a:endParaRPr lang="ru-RU" sz="2400" b="1" dirty="0">
              <a:solidFill>
                <a:srgbClr val="134D77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>
            <a:off x="0" y="-26896"/>
            <a:ext cx="4077730" cy="29235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4"/>
          <a:stretch/>
        </p:blipFill>
        <p:spPr>
          <a:xfrm rot="16200000">
            <a:off x="-577083" y="3357354"/>
            <a:ext cx="4077730" cy="292356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23" t="422" r="-988" b="-422"/>
          <a:stretch/>
        </p:blipFill>
        <p:spPr>
          <a:xfrm rot="5400000" flipH="1">
            <a:off x="9511089" y="-386742"/>
            <a:ext cx="2421922" cy="2923561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4"/>
          <a:stretch/>
        </p:blipFill>
        <p:spPr bwMode="auto">
          <a:xfrm>
            <a:off x="1" y="2286000"/>
            <a:ext cx="7157198" cy="320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8" y="5486486"/>
            <a:ext cx="11058525" cy="1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47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485</Words>
  <Application>Microsoft Office PowerPoint</Application>
  <PresentationFormat>Произвольный</PresentationFormat>
  <Paragraphs>276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Антонова Анна Андреевна</dc:creator>
  <cp:lastModifiedBy>Шайхутдинова Дилара Радиковна</cp:lastModifiedBy>
  <cp:revision>77</cp:revision>
  <dcterms:created xsi:type="dcterms:W3CDTF">2019-06-24T04:04:15Z</dcterms:created>
  <dcterms:modified xsi:type="dcterms:W3CDTF">2019-09-27T05:47:18Z</dcterms:modified>
</cp:coreProperties>
</file>